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20"/>
  </p:notesMasterIdLst>
  <p:sldIdLst>
    <p:sldId id="258" r:id="rId2"/>
    <p:sldId id="261" r:id="rId3"/>
    <p:sldId id="262" r:id="rId4"/>
    <p:sldId id="259" r:id="rId5"/>
    <p:sldId id="260" r:id="rId6"/>
    <p:sldId id="265" r:id="rId7"/>
    <p:sldId id="269" r:id="rId8"/>
    <p:sldId id="268" r:id="rId9"/>
    <p:sldId id="276" r:id="rId10"/>
    <p:sldId id="272" r:id="rId11"/>
    <p:sldId id="273" r:id="rId12"/>
    <p:sldId id="274" r:id="rId13"/>
    <p:sldId id="275" r:id="rId14"/>
    <p:sldId id="266" r:id="rId15"/>
    <p:sldId id="270" r:id="rId16"/>
    <p:sldId id="267" r:id="rId17"/>
    <p:sldId id="271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5FF"/>
    <a:srgbClr val="D9EFFF"/>
    <a:srgbClr val="FFFFFF"/>
    <a:srgbClr val="FEFEFE"/>
    <a:srgbClr val="1A73E9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99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65A8D-A86E-40B0-A78D-EBE62CD31BF3}" type="datetimeFigureOut">
              <a:rPr lang="ko-KR" altLang="en-US" smtClean="0"/>
              <a:t>2023-12-10 (Sun)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454D6-1200-4757-A945-A6C3F2F8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5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_PIN_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293096"/>
            <a:ext cx="8640000" cy="3600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2023.xx.xx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5013096"/>
            <a:ext cx="8640000" cy="36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776000" y="4653096"/>
            <a:ext cx="8640000" cy="3600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en-US" altLang="ko-KR" dirty="0"/>
              <a:t>Power Information Network LAB.</a:t>
            </a:r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여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8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0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잘 안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(제목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(비교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4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(캡션 있는 콘텐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(캡션 있는 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(제목 및 세로 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(Unused) 1_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클릭하여 마스터 부제목 스타일 편집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_PIN_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434413"/>
            <a:ext cx="86400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2023.xx.xx.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4794453"/>
            <a:ext cx="86400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 dirty="0"/>
              <a:t>작성자 </a:t>
            </a:r>
            <a:r>
              <a:rPr lang="en-US" altLang="ko-KR" dirty="0"/>
              <a:t>(</a:t>
            </a:r>
            <a:r>
              <a:rPr lang="ko-KR" altLang="en-US" dirty="0"/>
              <a:t>이메일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8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큰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93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_제목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787754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F047B-5D16-5328-7EA8-657C8CEA26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_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661639-B420-F11C-E6DC-688451F1DB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3" y="2782669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 dirty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ko-KR" alt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마스터 제목 스타일 편집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9" r:id="rId2"/>
    <p:sldLayoutId id="2147483774" r:id="rId3"/>
    <p:sldLayoutId id="2147483894" r:id="rId4"/>
    <p:sldLayoutId id="2147483775" r:id="rId5"/>
    <p:sldLayoutId id="2147483893" r:id="rId6"/>
    <p:sldLayoutId id="2147483900" r:id="rId7"/>
    <p:sldLayoutId id="2147483901" r:id="rId8"/>
    <p:sldLayoutId id="2147483779" r:id="rId9"/>
    <p:sldLayoutId id="2147483895" r:id="rId10"/>
    <p:sldLayoutId id="2147483896" r:id="rId11"/>
    <p:sldLayoutId id="2147483897" r:id="rId12"/>
    <p:sldLayoutId id="2147483778" r:id="rId13"/>
    <p:sldLayoutId id="2147483777" r:id="rId14"/>
    <p:sldLayoutId id="2147483780" r:id="rId15"/>
    <p:sldLayoutId id="2147483781" r:id="rId16"/>
    <p:sldLayoutId id="2147483782" r:id="rId17"/>
    <p:sldLayoutId id="2147483773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1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1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1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ewiki.net/wiki/%EC%8B%A0%EB%B9%84_(%EC%97%AC%EC%9E%90%EC%B9%9C%EA%B5%AC)" TargetMode="External"/><Relationship Id="rId13" Type="http://schemas.openxmlformats.org/officeDocument/2006/relationships/image" Target="../media/image13.jpg"/><Relationship Id="rId18" Type="http://schemas.openxmlformats.org/officeDocument/2006/relationships/hyperlink" Target="https://pxhere.com/ko/photo/41432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17.jpg"/><Relationship Id="rId7" Type="http://schemas.openxmlformats.org/officeDocument/2006/relationships/image" Target="../media/image10.jpg"/><Relationship Id="rId12" Type="http://schemas.openxmlformats.org/officeDocument/2006/relationships/hyperlink" Target="https://pixabay.com/ko/%EC%86%8C%EB%85%80-%EB%B2%A0%ED%8A%B8%EB%82%A8-%EC%97%AC%EC%84%B1-%EC%95%84%EC%8B%9C%EC%95%84%EC%9D%98-%EC%82%AC%EB%9E%8C%EB%93%A4-%EB%9D%BC%EC%9D%B4%ED%94%84-%EC%8A%A4%ED%83%80%EC%9D%BC-%EC%A0%8A%EC%9D%80-1718116/" TargetMode="External"/><Relationship Id="rId17" Type="http://schemas.openxmlformats.org/officeDocument/2006/relationships/image" Target="../media/image15.jpg"/><Relationship Id="rId2" Type="http://schemas.openxmlformats.org/officeDocument/2006/relationships/image" Target="../media/image7.gif"/><Relationship Id="rId16" Type="http://schemas.openxmlformats.org/officeDocument/2006/relationships/hyperlink" Target="https://pxhere.com/ko/photo/621714" TargetMode="External"/><Relationship Id="rId20" Type="http://schemas.openxmlformats.org/officeDocument/2006/relationships/hyperlink" Target="https://pxhere.com/ko/photo/71974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ngall.com/woman-face-png/download/43311" TargetMode="External"/><Relationship Id="rId11" Type="http://schemas.openxmlformats.org/officeDocument/2006/relationships/image" Target="../media/image12.jpg"/><Relationship Id="rId5" Type="http://schemas.openxmlformats.org/officeDocument/2006/relationships/image" Target="../media/image9.png"/><Relationship Id="rId15" Type="http://schemas.openxmlformats.org/officeDocument/2006/relationships/image" Target="../media/image14.jpg"/><Relationship Id="rId10" Type="http://schemas.openxmlformats.org/officeDocument/2006/relationships/hyperlink" Target="https://pxhere.com/ko/photo/1387678" TargetMode="External"/><Relationship Id="rId19" Type="http://schemas.openxmlformats.org/officeDocument/2006/relationships/image" Target="../media/image16.jpeg"/><Relationship Id="rId4" Type="http://schemas.microsoft.com/office/2007/relationships/hdphoto" Target="../media/hdphoto1.wdp"/><Relationship Id="rId9" Type="http://schemas.openxmlformats.org/officeDocument/2006/relationships/image" Target="../media/image11.jpeg"/><Relationship Id="rId14" Type="http://schemas.openxmlformats.org/officeDocument/2006/relationships/hyperlink" Target="https://pxhere.com/ko/photo/1192315" TargetMode="External"/><Relationship Id="rId22" Type="http://schemas.openxmlformats.org/officeDocument/2006/relationships/hyperlink" Target="https://pixabay.com/ko/%ED%82%AC%EB%9F%AC-%EA%B6%8C%EC%B4%9D-%EC%82%AC%EB%9E%8C%EC%9D%98-%EC%BD%9C%ED%8A%B8-%EC%9D%B4%EC%83%81%ED%95%9C-%EC%9C%84%ED%97%98%ED%95%9C-%EB%AC%B4%EA%B8%B0-%EC%9C%84%ED%97%98-%EA%B2%BD%EA%B3%A0-2564629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9FD5-E5F4-4847-A036-17F3EF627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CAPTCHA </a:t>
            </a:r>
            <a:r>
              <a:rPr lang="ko-KR" altLang="en-US" dirty="0"/>
              <a:t>인증 시스템 구현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186A3-3CFC-9056-3CE9-36690BD8D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2023-12-11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4AAD0-9197-4434-5484-3E50387A09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6000" y="4794453"/>
            <a:ext cx="8640000" cy="8339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전자공학과 </a:t>
            </a:r>
            <a:r>
              <a:rPr lang="en-US" altLang="ko-KR" dirty="0"/>
              <a:t>2021304016 </a:t>
            </a:r>
            <a:r>
              <a:rPr lang="ko-KR" altLang="en-US" dirty="0"/>
              <a:t>김어진 </a:t>
            </a:r>
            <a:r>
              <a:rPr lang="en-US" altLang="ko-KR" dirty="0"/>
              <a:t>(eojin1030@skuniv.ac.kr)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컴퓨터공학과 </a:t>
            </a:r>
            <a:r>
              <a:rPr lang="en-US" altLang="ko-KR" dirty="0"/>
              <a:t>2021305022 </a:t>
            </a:r>
            <a:r>
              <a:rPr lang="ko-KR" altLang="en-US" dirty="0" err="1"/>
              <a:t>김호중</a:t>
            </a:r>
            <a:r>
              <a:rPr lang="ko-KR" altLang="en-US" dirty="0"/>
              <a:t> </a:t>
            </a:r>
            <a:r>
              <a:rPr lang="en-US" altLang="ko-KR" dirty="0"/>
              <a:t>(hotteok@skuniv.ac.kr)</a:t>
            </a:r>
          </a:p>
        </p:txBody>
      </p:sp>
    </p:spTree>
    <p:extLst>
      <p:ext uri="{BB962C8B-B14F-4D97-AF65-F5344CB8AC3E}">
        <p14:creationId xmlns:p14="http://schemas.microsoft.com/office/powerpoint/2010/main" val="17411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354E2-A4BB-F820-FE71-DCA431E7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세부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BCFEF-7CFE-F03C-6215-983E01DF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얼굴 이미지 파일들을 데이터베이스에 저장</a:t>
            </a:r>
            <a:endParaRPr lang="en-US" altLang="ko-KR" dirty="0"/>
          </a:p>
          <a:p>
            <a:pPr lvl="1"/>
            <a:r>
              <a:rPr lang="ko-KR" altLang="en-US" dirty="0"/>
              <a:t>이미지 정규화 </a:t>
            </a:r>
            <a:r>
              <a:rPr lang="en-US" altLang="ko-KR" dirty="0"/>
              <a:t>: </a:t>
            </a:r>
            <a:r>
              <a:rPr lang="ko-KR" altLang="en-US" dirty="0"/>
              <a:t>각도 및 크기 조정</a:t>
            </a:r>
            <a:endParaRPr lang="en-US" altLang="ko-KR" dirty="0"/>
          </a:p>
          <a:p>
            <a:pPr lvl="1"/>
            <a:r>
              <a:rPr lang="ko-KR" altLang="en-US" dirty="0"/>
              <a:t>학습 이미지 </a:t>
            </a:r>
            <a:r>
              <a:rPr lang="en-US" altLang="ko-KR" dirty="0"/>
              <a:t>: </a:t>
            </a:r>
            <a:r>
              <a:rPr lang="ko-KR" altLang="en-US" dirty="0"/>
              <a:t>남</a:t>
            </a:r>
            <a:r>
              <a:rPr lang="en-US" altLang="ko-KR" dirty="0"/>
              <a:t> 30, </a:t>
            </a:r>
            <a:r>
              <a:rPr lang="ko-KR" altLang="en-US" dirty="0"/>
              <a:t>여 </a:t>
            </a:r>
            <a:r>
              <a:rPr lang="en-US" altLang="ko-KR" dirty="0"/>
              <a:t>30</a:t>
            </a:r>
          </a:p>
          <a:p>
            <a:pPr lvl="1"/>
            <a:r>
              <a:rPr lang="ko-KR" altLang="en-US" dirty="0"/>
              <a:t>검증 이미지 </a:t>
            </a:r>
            <a:r>
              <a:rPr lang="en-US" altLang="ko-KR" dirty="0"/>
              <a:t>: </a:t>
            </a:r>
            <a:r>
              <a:rPr lang="ko-KR" altLang="en-US" dirty="0"/>
              <a:t>남 </a:t>
            </a:r>
            <a:r>
              <a:rPr lang="en-US" altLang="ko-KR" dirty="0"/>
              <a:t>10, </a:t>
            </a:r>
            <a:r>
              <a:rPr lang="ko-KR" altLang="en-US" dirty="0"/>
              <a:t>여 </a:t>
            </a:r>
            <a:r>
              <a:rPr lang="en-US" altLang="ko-KR" dirty="0"/>
              <a:t>10</a:t>
            </a:r>
          </a:p>
          <a:p>
            <a:pPr lvl="1"/>
            <a:r>
              <a:rPr lang="ko-KR" altLang="en-US" dirty="0"/>
              <a:t>출제 이미지 </a:t>
            </a:r>
            <a:r>
              <a:rPr lang="en-US" altLang="ko-KR" dirty="0"/>
              <a:t>: </a:t>
            </a:r>
            <a:r>
              <a:rPr lang="ko-KR" altLang="en-US" dirty="0"/>
              <a:t>남 </a:t>
            </a:r>
            <a:r>
              <a:rPr lang="en-US" altLang="ko-KR" dirty="0"/>
              <a:t>50, </a:t>
            </a:r>
            <a:r>
              <a:rPr lang="ko-KR" altLang="en-US" dirty="0"/>
              <a:t>여 </a:t>
            </a:r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A8618-0800-2786-CA9F-B4E076456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A11D787-21B7-0519-1E0F-607D98B10354}"/>
              </a:ext>
            </a:extLst>
          </p:cNvPr>
          <p:cNvSpPr/>
          <p:nvPr/>
        </p:nvSpPr>
        <p:spPr>
          <a:xfrm>
            <a:off x="7741039" y="5054053"/>
            <a:ext cx="1917367" cy="286260"/>
          </a:xfrm>
          <a:prstGeom prst="roundRect">
            <a:avLst>
              <a:gd name="adj" fmla="val 12525"/>
            </a:avLst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789750A-6675-1712-6BB1-0935798DFD41}"/>
              </a:ext>
            </a:extLst>
          </p:cNvPr>
          <p:cNvSpPr/>
          <p:nvPr/>
        </p:nvSpPr>
        <p:spPr>
          <a:xfrm>
            <a:off x="10800439" y="4043331"/>
            <a:ext cx="987609" cy="2253184"/>
          </a:xfrm>
          <a:prstGeom prst="roundRect">
            <a:avLst>
              <a:gd name="adj" fmla="val 12525"/>
            </a:avLst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986F4F8-B722-EC56-F118-AAECC227FC82}"/>
              </a:ext>
            </a:extLst>
          </p:cNvPr>
          <p:cNvSpPr/>
          <p:nvPr/>
        </p:nvSpPr>
        <p:spPr>
          <a:xfrm>
            <a:off x="7741039" y="4043331"/>
            <a:ext cx="2845868" cy="864312"/>
          </a:xfrm>
          <a:prstGeom prst="roundRect">
            <a:avLst>
              <a:gd name="adj" fmla="val 12525"/>
            </a:avLst>
          </a:prstGeom>
          <a:solidFill>
            <a:srgbClr val="E7F5FF"/>
          </a:solidFill>
          <a:ln w="9525">
            <a:solidFill>
              <a:schemeClr val="accent1"/>
            </a:solidFill>
            <a:headEnd w="med" len="sm"/>
            <a:tailEnd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0945EF1-058B-AEA1-F98E-03FCFADB86E3}"/>
              </a:ext>
            </a:extLst>
          </p:cNvPr>
          <p:cNvSpPr/>
          <p:nvPr/>
        </p:nvSpPr>
        <p:spPr>
          <a:xfrm>
            <a:off x="7817341" y="5115491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K-NN</a:t>
            </a:r>
            <a:r>
              <a:rPr lang="ko-KR" altLang="en-US" sz="500" dirty="0">
                <a:solidFill>
                  <a:schemeClr val="tx1"/>
                </a:solidFill>
              </a:rPr>
              <a:t> 알고리즘 학습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A796262-4738-E72A-2EBA-C5DB6383DFF8}"/>
              </a:ext>
            </a:extLst>
          </p:cNvPr>
          <p:cNvSpPr/>
          <p:nvPr/>
        </p:nvSpPr>
        <p:spPr>
          <a:xfrm>
            <a:off x="10893753" y="442401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성별 무작위 출제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26E025B-565B-B0F0-4914-275FBB4FC248}"/>
              </a:ext>
            </a:extLst>
          </p:cNvPr>
          <p:cNvSpPr/>
          <p:nvPr/>
        </p:nvSpPr>
        <p:spPr>
          <a:xfrm>
            <a:off x="10893753" y="4128327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CAPTCHA UI </a:t>
            </a:r>
            <a:r>
              <a:rPr lang="ko-KR" altLang="en-US" sz="500" dirty="0">
                <a:solidFill>
                  <a:schemeClr val="tx1"/>
                </a:solidFill>
              </a:rPr>
              <a:t>구성</a:t>
            </a:r>
            <a:r>
              <a:rPr lang="en-US" altLang="ko-KR" sz="500" dirty="0">
                <a:solidFill>
                  <a:schemeClr val="tx1"/>
                </a:solidFill>
              </a:rPr>
              <a:t> 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5EE8790-7CB0-CEEC-3218-90EAB207628A}"/>
              </a:ext>
            </a:extLst>
          </p:cNvPr>
          <p:cNvSpPr/>
          <p:nvPr/>
        </p:nvSpPr>
        <p:spPr>
          <a:xfrm>
            <a:off x="10893753" y="4719700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남녀 사진 배치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A17A3D6-7C09-AAB8-CA29-0D6C19D86358}"/>
              </a:ext>
            </a:extLst>
          </p:cNvPr>
          <p:cNvSpPr/>
          <p:nvPr/>
        </p:nvSpPr>
        <p:spPr>
          <a:xfrm>
            <a:off x="10893753" y="5015386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사용자 선택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F70EAB0-18AD-7AB2-A760-36EE78D19B78}"/>
              </a:ext>
            </a:extLst>
          </p:cNvPr>
          <p:cNvSpPr/>
          <p:nvPr/>
        </p:nvSpPr>
        <p:spPr>
          <a:xfrm>
            <a:off x="10893753" y="5311072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분석 결과와 대조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6A14BBB-745D-B6BC-952A-978F44BE4560}"/>
              </a:ext>
            </a:extLst>
          </p:cNvPr>
          <p:cNvSpPr/>
          <p:nvPr/>
        </p:nvSpPr>
        <p:spPr>
          <a:xfrm>
            <a:off x="10893753" y="593999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결과 출력</a:t>
            </a:r>
          </a:p>
        </p:txBody>
      </p: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FE86DC6E-8585-797C-8C88-F43B51255B1F}"/>
              </a:ext>
            </a:extLst>
          </p:cNvPr>
          <p:cNvSpPr/>
          <p:nvPr/>
        </p:nvSpPr>
        <p:spPr>
          <a:xfrm>
            <a:off x="10893753" y="5606758"/>
            <a:ext cx="800982" cy="208202"/>
          </a:xfrm>
          <a:prstGeom prst="flowChartDecision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C207F7-CD82-AFEE-D041-714908E0B478}"/>
              </a:ext>
            </a:extLst>
          </p:cNvPr>
          <p:cNvSpPr txBox="1"/>
          <p:nvPr/>
        </p:nvSpPr>
        <p:spPr>
          <a:xfrm>
            <a:off x="11026611" y="5636271"/>
            <a:ext cx="553150" cy="153888"/>
          </a:xfrm>
          <a:prstGeom prst="rect">
            <a:avLst/>
          </a:prstGeom>
          <a:noFill/>
          <a:ln w="9525">
            <a:noFill/>
            <a:headEnd w="med" len="sm"/>
            <a:tailEnd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10</a:t>
            </a:r>
            <a:r>
              <a:rPr lang="ko-KR" altLang="en-US" sz="400" dirty="0"/>
              <a:t>개 이상 일치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C84CE19-7750-872B-A52F-CA6E6E75112F}"/>
              </a:ext>
            </a:extLst>
          </p:cNvPr>
          <p:cNvSpPr/>
          <p:nvPr/>
        </p:nvSpPr>
        <p:spPr>
          <a:xfrm>
            <a:off x="8758465" y="4130316"/>
            <a:ext cx="800982" cy="1706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이미지 수집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49C5B25-8D0B-8B3A-F3D0-0BAB51086904}"/>
              </a:ext>
            </a:extLst>
          </p:cNvPr>
          <p:cNvSpPr/>
          <p:nvPr/>
        </p:nvSpPr>
        <p:spPr>
          <a:xfrm>
            <a:off x="8758465" y="4386435"/>
            <a:ext cx="800982" cy="1706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이미지 정규화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9F62104-AD41-A8D6-807E-CD9D6CB39CC4}"/>
              </a:ext>
            </a:extLst>
          </p:cNvPr>
          <p:cNvSpPr/>
          <p:nvPr/>
        </p:nvSpPr>
        <p:spPr>
          <a:xfrm>
            <a:off x="7817341" y="4642553"/>
            <a:ext cx="800982" cy="1706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학습 이미지 </a:t>
            </a:r>
            <a:r>
              <a:rPr lang="en-US" altLang="ko-KR" sz="500" dirty="0">
                <a:solidFill>
                  <a:schemeClr val="tx1"/>
                </a:solidFill>
              </a:rPr>
              <a:t>DB </a:t>
            </a:r>
            <a:r>
              <a:rPr lang="ko-KR" altLang="en-US" sz="5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96EFACF-D78E-0EDC-CE9F-CC02C58B1E71}"/>
              </a:ext>
            </a:extLst>
          </p:cNvPr>
          <p:cNvSpPr/>
          <p:nvPr/>
        </p:nvSpPr>
        <p:spPr>
          <a:xfrm>
            <a:off x="8758465" y="4642553"/>
            <a:ext cx="800982" cy="1706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검증 이미지 </a:t>
            </a:r>
            <a:r>
              <a:rPr lang="en-US" altLang="ko-KR" sz="500" dirty="0">
                <a:solidFill>
                  <a:schemeClr val="tx1"/>
                </a:solidFill>
              </a:rPr>
              <a:t>DB </a:t>
            </a:r>
            <a:r>
              <a:rPr lang="ko-KR" altLang="en-US" sz="5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33C2D22-B315-B50B-0F39-7AC205420DE4}"/>
              </a:ext>
            </a:extLst>
          </p:cNvPr>
          <p:cNvSpPr/>
          <p:nvPr/>
        </p:nvSpPr>
        <p:spPr>
          <a:xfrm>
            <a:off x="9699589" y="4642553"/>
            <a:ext cx="800982" cy="1706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출제 이미지 </a:t>
            </a:r>
            <a:r>
              <a:rPr lang="en-US" altLang="ko-KR" sz="500" dirty="0">
                <a:solidFill>
                  <a:schemeClr val="tx1"/>
                </a:solidFill>
              </a:rPr>
              <a:t>DB </a:t>
            </a:r>
            <a:r>
              <a:rPr lang="ko-KR" altLang="en-US" sz="5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0A5E57A-B569-D88D-16D2-E44997DBF756}"/>
              </a:ext>
            </a:extLst>
          </p:cNvPr>
          <p:cNvSpPr/>
          <p:nvPr/>
        </p:nvSpPr>
        <p:spPr>
          <a:xfrm>
            <a:off x="8758465" y="5115491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K-NN</a:t>
            </a:r>
            <a:r>
              <a:rPr lang="ko-KR" altLang="en-US" sz="500" dirty="0">
                <a:solidFill>
                  <a:schemeClr val="tx1"/>
                </a:solidFill>
              </a:rPr>
              <a:t> 알고리즘 검증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BBFBB70-D6DB-6009-481B-B25AAC00D9B2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9158955" y="4300970"/>
            <a:ext cx="0" cy="85465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B18FC32-DACD-A001-0A50-8F233BA14DB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9158955" y="4557089"/>
            <a:ext cx="0" cy="85464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2BF690-E1B6-C0DC-3121-2C4069295E15}"/>
              </a:ext>
            </a:extLst>
          </p:cNvPr>
          <p:cNvCxnSpPr>
            <a:stCxn id="63" idx="2"/>
            <a:endCxn id="53" idx="0"/>
          </p:cNvCxnSpPr>
          <p:nvPr/>
        </p:nvCxnSpPr>
        <p:spPr>
          <a:xfrm>
            <a:off x="8217832" y="4813207"/>
            <a:ext cx="0" cy="302284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2B8AFE7-75CB-AE48-417C-2450951472EA}"/>
              </a:ext>
            </a:extLst>
          </p:cNvPr>
          <p:cNvCxnSpPr>
            <a:stCxn id="55" idx="2"/>
            <a:endCxn id="54" idx="0"/>
          </p:cNvCxnSpPr>
          <p:nvPr/>
        </p:nvCxnSpPr>
        <p:spPr>
          <a:xfrm>
            <a:off x="11294243" y="4298981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B29AED9-FFD1-45FE-51B9-0B524E3D8D08}"/>
              </a:ext>
            </a:extLst>
          </p:cNvPr>
          <p:cNvCxnSpPr>
            <a:stCxn id="54" idx="2"/>
            <a:endCxn id="56" idx="0"/>
          </p:cNvCxnSpPr>
          <p:nvPr/>
        </p:nvCxnSpPr>
        <p:spPr>
          <a:xfrm>
            <a:off x="11294243" y="4594667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A02BFBE-A489-E86B-5809-934BB7FEC4D8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11294243" y="4890354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62C8857-BBF8-44D7-D9BA-79401F1A8137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1294243" y="5186040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0B5FFF7-BC94-12BF-120A-8086CDA7DB66}"/>
              </a:ext>
            </a:extLst>
          </p:cNvPr>
          <p:cNvCxnSpPr>
            <a:stCxn id="58" idx="2"/>
            <a:endCxn id="86" idx="0"/>
          </p:cNvCxnSpPr>
          <p:nvPr/>
        </p:nvCxnSpPr>
        <p:spPr>
          <a:xfrm>
            <a:off x="11294243" y="5481726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86169F-5524-8255-EEBA-97AF4EBCB765}"/>
              </a:ext>
            </a:extLst>
          </p:cNvPr>
          <p:cNvCxnSpPr>
            <a:stCxn id="86" idx="2"/>
            <a:endCxn id="59" idx="0"/>
          </p:cNvCxnSpPr>
          <p:nvPr/>
        </p:nvCxnSpPr>
        <p:spPr>
          <a:xfrm>
            <a:off x="11294243" y="5814960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9888C09-12C0-23D6-3F4B-81E210C17F28}"/>
              </a:ext>
            </a:extLst>
          </p:cNvPr>
          <p:cNvCxnSpPr>
            <a:stCxn id="59" idx="2"/>
            <a:endCxn id="54" idx="3"/>
          </p:cNvCxnSpPr>
          <p:nvPr/>
        </p:nvCxnSpPr>
        <p:spPr>
          <a:xfrm rot="5400000" flipH="1" flipV="1">
            <a:off x="10693835" y="5109748"/>
            <a:ext cx="1601306" cy="400491"/>
          </a:xfrm>
          <a:prstGeom prst="bentConnector4">
            <a:avLst>
              <a:gd name="adj1" fmla="val -7335"/>
              <a:gd name="adj2" fmla="val 152985"/>
            </a:avLst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3B8F2ECC-712F-62A5-DF43-BA0EEA6021A7}"/>
              </a:ext>
            </a:extLst>
          </p:cNvPr>
          <p:cNvCxnSpPr>
            <a:stCxn id="86" idx="1"/>
            <a:endCxn id="63" idx="1"/>
          </p:cNvCxnSpPr>
          <p:nvPr/>
        </p:nvCxnSpPr>
        <p:spPr>
          <a:xfrm rot="10800000">
            <a:off x="7817341" y="4727880"/>
            <a:ext cx="3076412" cy="982979"/>
          </a:xfrm>
          <a:prstGeom prst="bentConnector3">
            <a:avLst>
              <a:gd name="adj1" fmla="val 105991"/>
            </a:avLst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BA48F59-B808-2BBF-4C14-3B4B42D70E03}"/>
              </a:ext>
            </a:extLst>
          </p:cNvPr>
          <p:cNvCxnSpPr>
            <a:stCxn id="53" idx="3"/>
            <a:endCxn id="66" idx="1"/>
          </p:cNvCxnSpPr>
          <p:nvPr/>
        </p:nvCxnSpPr>
        <p:spPr>
          <a:xfrm>
            <a:off x="8618323" y="5200818"/>
            <a:ext cx="140141" cy="0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E1BA2C0C-4EBC-F725-7BF7-E45A87E2F00B}"/>
              </a:ext>
            </a:extLst>
          </p:cNvPr>
          <p:cNvCxnSpPr>
            <a:stCxn id="62" idx="1"/>
            <a:endCxn id="63" idx="0"/>
          </p:cNvCxnSpPr>
          <p:nvPr/>
        </p:nvCxnSpPr>
        <p:spPr>
          <a:xfrm rot="10800000" flipV="1">
            <a:off x="8217832" y="4471761"/>
            <a:ext cx="540633" cy="170791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7C82897B-17F8-D985-4070-10DEFA0862FB}"/>
              </a:ext>
            </a:extLst>
          </p:cNvPr>
          <p:cNvCxnSpPr>
            <a:stCxn id="62" idx="3"/>
            <a:endCxn id="65" idx="0"/>
          </p:cNvCxnSpPr>
          <p:nvPr/>
        </p:nvCxnSpPr>
        <p:spPr>
          <a:xfrm>
            <a:off x="9559447" y="4471762"/>
            <a:ext cx="540633" cy="170791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A6B8609-398D-7535-58B6-AE28BD5E12A8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9158955" y="4813207"/>
            <a:ext cx="0" cy="302284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BC8F768-DAB3-D666-D590-0A28CF683843}"/>
              </a:ext>
            </a:extLst>
          </p:cNvPr>
          <p:cNvCxnSpPr>
            <a:stCxn id="65" idx="3"/>
            <a:endCxn id="56" idx="1"/>
          </p:cNvCxnSpPr>
          <p:nvPr/>
        </p:nvCxnSpPr>
        <p:spPr>
          <a:xfrm>
            <a:off x="10500571" y="4727880"/>
            <a:ext cx="393181" cy="77146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B82E88F-70D8-B9DF-0108-FCE5BA28534F}"/>
              </a:ext>
            </a:extLst>
          </p:cNvPr>
          <p:cNvSpPr txBox="1"/>
          <p:nvPr/>
        </p:nvSpPr>
        <p:spPr>
          <a:xfrm>
            <a:off x="7775370" y="3848101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1"/>
                </a:solidFill>
              </a:rPr>
              <a:t>DB </a:t>
            </a:r>
            <a:r>
              <a:rPr lang="ko-KR" altLang="en-US" sz="800" dirty="0">
                <a:solidFill>
                  <a:schemeClr val="accent1"/>
                </a:solidFill>
              </a:rPr>
              <a:t>모듈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F1D29F5-5774-F602-A0EB-50EF9C71EFB7}"/>
              </a:ext>
            </a:extLst>
          </p:cNvPr>
          <p:cNvSpPr txBox="1"/>
          <p:nvPr/>
        </p:nvSpPr>
        <p:spPr>
          <a:xfrm>
            <a:off x="7745674" y="5420712"/>
            <a:ext cx="822661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알고리즘 모듈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9A90779-BA4A-22A9-C1B9-A844CCAEF711}"/>
              </a:ext>
            </a:extLst>
          </p:cNvPr>
          <p:cNvSpPr txBox="1"/>
          <p:nvPr/>
        </p:nvSpPr>
        <p:spPr>
          <a:xfrm>
            <a:off x="10800439" y="3848101"/>
            <a:ext cx="920445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CAPTCHA UI </a:t>
            </a:r>
            <a:r>
              <a:rPr lang="ko-KR" altLang="en-US" sz="800" dirty="0"/>
              <a:t>모듈</a:t>
            </a:r>
          </a:p>
        </p:txBody>
      </p:sp>
      <p:pic>
        <p:nvPicPr>
          <p:cNvPr id="95" name="그림 9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A2BCEE8-5AC9-3A96-0FDA-ECDB2EB96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"/>
          <a:stretch/>
        </p:blipFill>
        <p:spPr>
          <a:xfrm>
            <a:off x="4434954" y="4361960"/>
            <a:ext cx="2561646" cy="14061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A5FAD465-2902-BE28-46B0-0AAAB15529A2}"/>
              </a:ext>
            </a:extLst>
          </p:cNvPr>
          <p:cNvCxnSpPr>
            <a:cxnSpLocks/>
            <a:stCxn id="66" idx="2"/>
            <a:endCxn id="59" idx="1"/>
          </p:cNvCxnSpPr>
          <p:nvPr/>
        </p:nvCxnSpPr>
        <p:spPr>
          <a:xfrm rot="16200000" flipH="1">
            <a:off x="9656767" y="4788333"/>
            <a:ext cx="739175" cy="1734797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FA66A0C6-0A73-1BC3-F5EB-6094B256438B}"/>
              </a:ext>
            </a:extLst>
          </p:cNvPr>
          <p:cNvCxnSpPr>
            <a:cxnSpLocks/>
            <a:stCxn id="53" idx="2"/>
            <a:endCxn id="58" idx="1"/>
          </p:cNvCxnSpPr>
          <p:nvPr/>
        </p:nvCxnSpPr>
        <p:spPr>
          <a:xfrm rot="16200000" flipH="1">
            <a:off x="9500665" y="4003311"/>
            <a:ext cx="110254" cy="2675921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30BB64C-F3A1-8874-7CE2-8F0FF119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98" y="3501205"/>
            <a:ext cx="1473888" cy="22154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468996-763C-22A4-C825-2D9442CC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840" y="3497644"/>
            <a:ext cx="1091373" cy="1091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6CC0D-0888-7EAE-285E-9A51FA5B4163}"/>
              </a:ext>
            </a:extLst>
          </p:cNvPr>
          <p:cNvSpPr txBox="1"/>
          <p:nvPr/>
        </p:nvSpPr>
        <p:spPr>
          <a:xfrm>
            <a:off x="2134230" y="5797116"/>
            <a:ext cx="12682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/>
              <a:t>이미지 정규화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1417B-3283-881D-398F-B6D4EFF8C513}"/>
              </a:ext>
            </a:extLst>
          </p:cNvPr>
          <p:cNvSpPr txBox="1"/>
          <p:nvPr/>
        </p:nvSpPr>
        <p:spPr>
          <a:xfrm>
            <a:off x="5054380" y="5797116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&lt; DB </a:t>
            </a:r>
            <a:r>
              <a:rPr lang="ko-KR" altLang="en-US" sz="1100" dirty="0"/>
              <a:t>이미지 저장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980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354E2-A4BB-F820-FE71-DCA431E7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세부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BCFEF-7CFE-F03C-6215-983E01DF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데이터베이스에서 이미지를 가져와 </a:t>
            </a:r>
            <a:r>
              <a:rPr lang="en-US" altLang="ko-KR" dirty="0"/>
              <a:t>K-NN </a:t>
            </a:r>
            <a:r>
              <a:rPr lang="ko-KR" altLang="en-US" dirty="0"/>
              <a:t>알고리즘을 통해 학습시키기</a:t>
            </a:r>
            <a:endParaRPr lang="en-US" altLang="ko-KR" dirty="0"/>
          </a:p>
          <a:p>
            <a:pPr lvl="1"/>
            <a:r>
              <a:rPr lang="ko-KR" altLang="en-US" dirty="0"/>
              <a:t>학습 데이터 </a:t>
            </a:r>
            <a:r>
              <a:rPr lang="en-US" altLang="ko-KR" dirty="0"/>
              <a:t>: </a:t>
            </a:r>
            <a:r>
              <a:rPr lang="ko-KR" altLang="en-US" dirty="0"/>
              <a:t>남 </a:t>
            </a:r>
            <a:r>
              <a:rPr lang="en-US" altLang="ko-KR" dirty="0"/>
              <a:t>20, </a:t>
            </a:r>
            <a:r>
              <a:rPr lang="ko-KR" altLang="en-US" dirty="0"/>
              <a:t>여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A8618-0800-2786-CA9F-B4E076456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F35C21D-2921-CEFB-F92C-D097FA441EFC}"/>
              </a:ext>
            </a:extLst>
          </p:cNvPr>
          <p:cNvSpPr/>
          <p:nvPr/>
        </p:nvSpPr>
        <p:spPr>
          <a:xfrm>
            <a:off x="7741039" y="5075774"/>
            <a:ext cx="1917367" cy="260236"/>
          </a:xfrm>
          <a:prstGeom prst="roundRect">
            <a:avLst>
              <a:gd name="adj" fmla="val 12525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  <a:headEnd w="med" len="sm"/>
            <a:tailEnd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DCB287B-B86C-42BD-21CC-8A737BA3E30B}"/>
              </a:ext>
            </a:extLst>
          </p:cNvPr>
          <p:cNvSpPr/>
          <p:nvPr/>
        </p:nvSpPr>
        <p:spPr>
          <a:xfrm>
            <a:off x="10800439" y="4043331"/>
            <a:ext cx="987609" cy="2253184"/>
          </a:xfrm>
          <a:prstGeom prst="roundRect">
            <a:avLst>
              <a:gd name="adj" fmla="val 12525"/>
            </a:avLst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32EF1CB-C42F-F797-0A8D-5412294440CA}"/>
              </a:ext>
            </a:extLst>
          </p:cNvPr>
          <p:cNvSpPr/>
          <p:nvPr/>
        </p:nvSpPr>
        <p:spPr>
          <a:xfrm>
            <a:off x="7741039" y="4043331"/>
            <a:ext cx="2845868" cy="864312"/>
          </a:xfrm>
          <a:prstGeom prst="roundRect">
            <a:avLst>
              <a:gd name="adj" fmla="val 12525"/>
            </a:avLst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6410045-EDDB-3468-0CC1-7790CDC5155A}"/>
              </a:ext>
            </a:extLst>
          </p:cNvPr>
          <p:cNvSpPr/>
          <p:nvPr/>
        </p:nvSpPr>
        <p:spPr>
          <a:xfrm>
            <a:off x="7817341" y="5115491"/>
            <a:ext cx="800982" cy="1706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K-NN</a:t>
            </a:r>
            <a:r>
              <a:rPr lang="ko-KR" altLang="en-US" sz="500" dirty="0">
                <a:solidFill>
                  <a:schemeClr val="tx1"/>
                </a:solidFill>
              </a:rPr>
              <a:t> 알고리즘 학습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9B32400-8990-9F01-5447-2DC4091548F8}"/>
              </a:ext>
            </a:extLst>
          </p:cNvPr>
          <p:cNvSpPr/>
          <p:nvPr/>
        </p:nvSpPr>
        <p:spPr>
          <a:xfrm>
            <a:off x="10893753" y="442401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성별 무작위 출제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AA6402C-6785-DA0C-082A-7655FACFB5D0}"/>
              </a:ext>
            </a:extLst>
          </p:cNvPr>
          <p:cNvSpPr/>
          <p:nvPr/>
        </p:nvSpPr>
        <p:spPr>
          <a:xfrm>
            <a:off x="10893753" y="4128327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CAPTCHA UI </a:t>
            </a:r>
            <a:r>
              <a:rPr lang="ko-KR" altLang="en-US" sz="500" dirty="0">
                <a:solidFill>
                  <a:schemeClr val="tx1"/>
                </a:solidFill>
              </a:rPr>
              <a:t>구성</a:t>
            </a:r>
            <a:r>
              <a:rPr lang="en-US" altLang="ko-KR" sz="500" dirty="0">
                <a:solidFill>
                  <a:schemeClr val="tx1"/>
                </a:solidFill>
              </a:rPr>
              <a:t> 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5B0AF92-E6C6-21AA-8101-44C7FAF07F54}"/>
              </a:ext>
            </a:extLst>
          </p:cNvPr>
          <p:cNvSpPr/>
          <p:nvPr/>
        </p:nvSpPr>
        <p:spPr>
          <a:xfrm>
            <a:off x="10893753" y="4719700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남녀 사진 배치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D531C-62CB-04EF-6D43-FE648F4A157D}"/>
              </a:ext>
            </a:extLst>
          </p:cNvPr>
          <p:cNvSpPr/>
          <p:nvPr/>
        </p:nvSpPr>
        <p:spPr>
          <a:xfrm>
            <a:off x="10893753" y="5015386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사용자 선택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252A0DD-B1F7-3D2D-41A8-68B3D5FD79CE}"/>
              </a:ext>
            </a:extLst>
          </p:cNvPr>
          <p:cNvSpPr/>
          <p:nvPr/>
        </p:nvSpPr>
        <p:spPr>
          <a:xfrm>
            <a:off x="10893753" y="5311072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분석 결과와 대조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BDDCF77-46A6-7E2D-44D3-1226114BCC4A}"/>
              </a:ext>
            </a:extLst>
          </p:cNvPr>
          <p:cNvSpPr/>
          <p:nvPr/>
        </p:nvSpPr>
        <p:spPr>
          <a:xfrm>
            <a:off x="10893753" y="593999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결과 출력</a:t>
            </a:r>
          </a:p>
        </p:txBody>
      </p:sp>
      <p:sp>
        <p:nvSpPr>
          <p:cNvPr id="57" name="순서도: 판단 56">
            <a:extLst>
              <a:ext uri="{FF2B5EF4-FFF2-40B4-BE49-F238E27FC236}">
                <a16:creationId xmlns:a16="http://schemas.microsoft.com/office/drawing/2014/main" id="{2B11C716-22F1-9823-FB51-E9D6AE84E995}"/>
              </a:ext>
            </a:extLst>
          </p:cNvPr>
          <p:cNvSpPr/>
          <p:nvPr/>
        </p:nvSpPr>
        <p:spPr>
          <a:xfrm>
            <a:off x="10893753" y="5606758"/>
            <a:ext cx="800982" cy="208202"/>
          </a:xfrm>
          <a:prstGeom prst="flowChartDecision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8A4834-6693-4626-8F49-D503C9C0CBCF}"/>
              </a:ext>
            </a:extLst>
          </p:cNvPr>
          <p:cNvSpPr txBox="1"/>
          <p:nvPr/>
        </p:nvSpPr>
        <p:spPr>
          <a:xfrm>
            <a:off x="11026611" y="5636271"/>
            <a:ext cx="553150" cy="153888"/>
          </a:xfrm>
          <a:prstGeom prst="rect">
            <a:avLst/>
          </a:prstGeom>
          <a:noFill/>
          <a:ln w="9525">
            <a:noFill/>
            <a:headEnd w="med" len="sm"/>
            <a:tailEnd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10</a:t>
            </a:r>
            <a:r>
              <a:rPr lang="ko-KR" altLang="en-US" sz="400" dirty="0"/>
              <a:t>개 이상 일치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9FFDED6-4981-C1B6-7411-ACA8609A1A03}"/>
              </a:ext>
            </a:extLst>
          </p:cNvPr>
          <p:cNvSpPr/>
          <p:nvPr/>
        </p:nvSpPr>
        <p:spPr>
          <a:xfrm>
            <a:off x="8758465" y="4130316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이미지 수집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10FC0D6-B815-93BF-A7AF-AFA770CEFA58}"/>
              </a:ext>
            </a:extLst>
          </p:cNvPr>
          <p:cNvSpPr/>
          <p:nvPr/>
        </p:nvSpPr>
        <p:spPr>
          <a:xfrm>
            <a:off x="8758465" y="4386435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이미지 정규화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729BCE5-D24E-BFD9-23C1-2A8C1D3BB1F7}"/>
              </a:ext>
            </a:extLst>
          </p:cNvPr>
          <p:cNvSpPr/>
          <p:nvPr/>
        </p:nvSpPr>
        <p:spPr>
          <a:xfrm>
            <a:off x="7817341" y="464255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학습 이미지 </a:t>
            </a:r>
            <a:r>
              <a:rPr lang="en-US" altLang="ko-KR" sz="500" dirty="0">
                <a:solidFill>
                  <a:schemeClr val="tx1"/>
                </a:solidFill>
              </a:rPr>
              <a:t>DB </a:t>
            </a:r>
            <a:r>
              <a:rPr lang="ko-KR" altLang="en-US" sz="5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81E5123-0624-F1A5-4625-CE39805036F5}"/>
              </a:ext>
            </a:extLst>
          </p:cNvPr>
          <p:cNvSpPr/>
          <p:nvPr/>
        </p:nvSpPr>
        <p:spPr>
          <a:xfrm>
            <a:off x="8758465" y="464255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검증 이미지 </a:t>
            </a:r>
            <a:r>
              <a:rPr lang="en-US" altLang="ko-KR" sz="500" dirty="0">
                <a:solidFill>
                  <a:schemeClr val="tx1"/>
                </a:solidFill>
              </a:rPr>
              <a:t>DB </a:t>
            </a:r>
            <a:r>
              <a:rPr lang="ko-KR" altLang="en-US" sz="5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5535474-24EB-D36B-9BED-0B939DC03EB3}"/>
              </a:ext>
            </a:extLst>
          </p:cNvPr>
          <p:cNvSpPr/>
          <p:nvPr/>
        </p:nvSpPr>
        <p:spPr>
          <a:xfrm>
            <a:off x="9699589" y="464255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출제 이미지 </a:t>
            </a:r>
            <a:r>
              <a:rPr lang="en-US" altLang="ko-KR" sz="500" dirty="0">
                <a:solidFill>
                  <a:schemeClr val="tx1"/>
                </a:solidFill>
              </a:rPr>
              <a:t>DB </a:t>
            </a:r>
            <a:r>
              <a:rPr lang="ko-KR" altLang="en-US" sz="5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86A8D45-195B-8704-3611-3A5AFF5BF36A}"/>
              </a:ext>
            </a:extLst>
          </p:cNvPr>
          <p:cNvSpPr/>
          <p:nvPr/>
        </p:nvSpPr>
        <p:spPr>
          <a:xfrm>
            <a:off x="8758465" y="5115491"/>
            <a:ext cx="800982" cy="1706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K-NN</a:t>
            </a:r>
            <a:r>
              <a:rPr lang="ko-KR" altLang="en-US" sz="500" dirty="0">
                <a:solidFill>
                  <a:schemeClr val="tx1"/>
                </a:solidFill>
              </a:rPr>
              <a:t> 알고리즘 검증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65ED72C-C7B0-4A1D-BC60-E12FC69A20C4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>
            <a:off x="9158955" y="4300970"/>
            <a:ext cx="0" cy="85465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2ECC19D-7ECD-3C19-C4C6-249FC9460396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9158955" y="4557089"/>
            <a:ext cx="0" cy="85464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FDF77E-3738-4946-C74A-CC03278579CB}"/>
              </a:ext>
            </a:extLst>
          </p:cNvPr>
          <p:cNvCxnSpPr>
            <a:stCxn id="61" idx="2"/>
            <a:endCxn id="50" idx="0"/>
          </p:cNvCxnSpPr>
          <p:nvPr/>
        </p:nvCxnSpPr>
        <p:spPr>
          <a:xfrm>
            <a:off x="8217832" y="4813207"/>
            <a:ext cx="0" cy="302284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5512082-ED9D-A917-F2F8-E469D4E86AEE}"/>
              </a:ext>
            </a:extLst>
          </p:cNvPr>
          <p:cNvCxnSpPr>
            <a:stCxn id="52" idx="2"/>
            <a:endCxn id="51" idx="0"/>
          </p:cNvCxnSpPr>
          <p:nvPr/>
        </p:nvCxnSpPr>
        <p:spPr>
          <a:xfrm>
            <a:off x="11294243" y="4298981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E794E87-3C1F-A3CA-30DF-91BD0B40B4E5}"/>
              </a:ext>
            </a:extLst>
          </p:cNvPr>
          <p:cNvCxnSpPr>
            <a:stCxn id="51" idx="2"/>
            <a:endCxn id="53" idx="0"/>
          </p:cNvCxnSpPr>
          <p:nvPr/>
        </p:nvCxnSpPr>
        <p:spPr>
          <a:xfrm>
            <a:off x="11294243" y="4594667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B11408C-9655-563F-2AC8-0C10327FAA7E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>
            <a:off x="11294243" y="4890354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A202B8D-7BAA-7764-E370-D19CFCD57972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1294243" y="5186040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00C9A2-1315-C8D4-134E-B238D5B366F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>
            <a:off x="11294243" y="5481726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86D4ECF-185D-36FE-7393-0B547A8B5D04}"/>
              </a:ext>
            </a:extLst>
          </p:cNvPr>
          <p:cNvCxnSpPr>
            <a:stCxn id="57" idx="2"/>
            <a:endCxn id="56" idx="0"/>
          </p:cNvCxnSpPr>
          <p:nvPr/>
        </p:nvCxnSpPr>
        <p:spPr>
          <a:xfrm>
            <a:off x="11294243" y="5814960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3D964F2-AEC0-F420-9835-2F9C1CE4739B}"/>
              </a:ext>
            </a:extLst>
          </p:cNvPr>
          <p:cNvCxnSpPr>
            <a:stCxn id="56" idx="2"/>
            <a:endCxn id="51" idx="3"/>
          </p:cNvCxnSpPr>
          <p:nvPr/>
        </p:nvCxnSpPr>
        <p:spPr>
          <a:xfrm rot="5400000" flipH="1" flipV="1">
            <a:off x="10693835" y="5109748"/>
            <a:ext cx="1601306" cy="400491"/>
          </a:xfrm>
          <a:prstGeom prst="bentConnector4">
            <a:avLst>
              <a:gd name="adj1" fmla="val -7335"/>
              <a:gd name="adj2" fmla="val 152985"/>
            </a:avLst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7FD16A13-23E2-0FF1-481A-042760105396}"/>
              </a:ext>
            </a:extLst>
          </p:cNvPr>
          <p:cNvCxnSpPr>
            <a:stCxn id="57" idx="1"/>
            <a:endCxn id="61" idx="1"/>
          </p:cNvCxnSpPr>
          <p:nvPr/>
        </p:nvCxnSpPr>
        <p:spPr>
          <a:xfrm rot="10800000">
            <a:off x="7817341" y="4727880"/>
            <a:ext cx="3076412" cy="982979"/>
          </a:xfrm>
          <a:prstGeom prst="bentConnector3">
            <a:avLst>
              <a:gd name="adj1" fmla="val 105991"/>
            </a:avLst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A75A256-B122-F812-5BBF-74C6E25D3893}"/>
              </a:ext>
            </a:extLst>
          </p:cNvPr>
          <p:cNvCxnSpPr>
            <a:stCxn id="50" idx="3"/>
            <a:endCxn id="64" idx="1"/>
          </p:cNvCxnSpPr>
          <p:nvPr/>
        </p:nvCxnSpPr>
        <p:spPr>
          <a:xfrm>
            <a:off x="8618323" y="5200818"/>
            <a:ext cx="140141" cy="0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0D1E36D6-67FA-B8A7-BAD0-910C64F87055}"/>
              </a:ext>
            </a:extLst>
          </p:cNvPr>
          <p:cNvCxnSpPr>
            <a:stCxn id="60" idx="1"/>
            <a:endCxn id="61" idx="0"/>
          </p:cNvCxnSpPr>
          <p:nvPr/>
        </p:nvCxnSpPr>
        <p:spPr>
          <a:xfrm rot="10800000" flipV="1">
            <a:off x="8217832" y="4471761"/>
            <a:ext cx="540633" cy="170791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82ABAB5-585D-8174-4375-5455F60C74B8}"/>
              </a:ext>
            </a:extLst>
          </p:cNvPr>
          <p:cNvCxnSpPr>
            <a:stCxn id="60" idx="3"/>
            <a:endCxn id="63" idx="0"/>
          </p:cNvCxnSpPr>
          <p:nvPr/>
        </p:nvCxnSpPr>
        <p:spPr>
          <a:xfrm>
            <a:off x="9559447" y="4471762"/>
            <a:ext cx="540633" cy="170791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1816919-CD79-198A-B4A8-A404C7F68325}"/>
              </a:ext>
            </a:extLst>
          </p:cNvPr>
          <p:cNvCxnSpPr>
            <a:stCxn id="62" idx="2"/>
            <a:endCxn id="64" idx="0"/>
          </p:cNvCxnSpPr>
          <p:nvPr/>
        </p:nvCxnSpPr>
        <p:spPr>
          <a:xfrm>
            <a:off x="9158955" y="4813207"/>
            <a:ext cx="0" cy="302284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31ECEAD-69B7-97D7-FEAA-80D47B816959}"/>
              </a:ext>
            </a:extLst>
          </p:cNvPr>
          <p:cNvCxnSpPr>
            <a:stCxn id="63" idx="3"/>
            <a:endCxn id="53" idx="1"/>
          </p:cNvCxnSpPr>
          <p:nvPr/>
        </p:nvCxnSpPr>
        <p:spPr>
          <a:xfrm>
            <a:off x="10500571" y="4727880"/>
            <a:ext cx="393181" cy="77146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3BD5947-F363-7526-5C69-259800F750C9}"/>
              </a:ext>
            </a:extLst>
          </p:cNvPr>
          <p:cNvSpPr txBox="1"/>
          <p:nvPr/>
        </p:nvSpPr>
        <p:spPr>
          <a:xfrm>
            <a:off x="7775370" y="3848101"/>
            <a:ext cx="530915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DB </a:t>
            </a:r>
            <a:r>
              <a:rPr lang="ko-KR" altLang="en-US" sz="800" dirty="0"/>
              <a:t>모듈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53E371-226F-3621-186B-726185078FE2}"/>
              </a:ext>
            </a:extLst>
          </p:cNvPr>
          <p:cNvSpPr txBox="1"/>
          <p:nvPr/>
        </p:nvSpPr>
        <p:spPr>
          <a:xfrm>
            <a:off x="7745674" y="5420712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accent4"/>
                </a:solidFill>
              </a:rPr>
              <a:t>알고리즘 모듈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3031F48-AAB1-5821-D5F7-07523B1EA7D1}"/>
              </a:ext>
            </a:extLst>
          </p:cNvPr>
          <p:cNvSpPr txBox="1"/>
          <p:nvPr/>
        </p:nvSpPr>
        <p:spPr>
          <a:xfrm>
            <a:off x="10800439" y="3848101"/>
            <a:ext cx="920445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CAPTCHA UI </a:t>
            </a:r>
            <a:r>
              <a:rPr lang="ko-KR" altLang="en-US" sz="800" dirty="0"/>
              <a:t>모듈</a:t>
            </a:r>
          </a:p>
        </p:txBody>
      </p:sp>
      <p:pic>
        <p:nvPicPr>
          <p:cNvPr id="87" name="그림 86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63C44C93-6BA8-1B83-CAF6-E35C1D02B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51" y="2346507"/>
            <a:ext cx="2845867" cy="26063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6551CC0E-0497-88CF-1F94-CE7F42A0B069}"/>
              </a:ext>
            </a:extLst>
          </p:cNvPr>
          <p:cNvCxnSpPr>
            <a:cxnSpLocks/>
            <a:stCxn id="64" idx="2"/>
            <a:endCxn id="56" idx="1"/>
          </p:cNvCxnSpPr>
          <p:nvPr/>
        </p:nvCxnSpPr>
        <p:spPr>
          <a:xfrm rot="16200000" flipH="1">
            <a:off x="9656767" y="4788333"/>
            <a:ext cx="739175" cy="1734797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09BE414-EBC9-9824-69FB-AA1D0842D253}"/>
              </a:ext>
            </a:extLst>
          </p:cNvPr>
          <p:cNvCxnSpPr>
            <a:cxnSpLocks/>
            <a:stCxn id="50" idx="2"/>
            <a:endCxn id="55" idx="1"/>
          </p:cNvCxnSpPr>
          <p:nvPr/>
        </p:nvCxnSpPr>
        <p:spPr>
          <a:xfrm rot="16200000" flipH="1">
            <a:off x="9500665" y="4003311"/>
            <a:ext cx="110254" cy="2675921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7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354E2-A4BB-F820-FE71-DCA431E7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세부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BCFEF-7CFE-F03C-6215-983E01DF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학습된 데이터들을 </a:t>
            </a:r>
            <a:r>
              <a:rPr lang="en-US" altLang="ko-KR" dirty="0"/>
              <a:t>UI</a:t>
            </a:r>
            <a:r>
              <a:rPr lang="ko-KR" altLang="en-US" dirty="0"/>
              <a:t>와 연동</a:t>
            </a:r>
            <a:endParaRPr lang="en-US" altLang="ko-KR" dirty="0"/>
          </a:p>
          <a:p>
            <a:pPr lvl="1"/>
            <a:r>
              <a:rPr lang="en-US" altLang="ko-KR" dirty="0"/>
              <a:t>UI</a:t>
            </a:r>
            <a:r>
              <a:rPr lang="ko-KR" altLang="en-US" dirty="0"/>
              <a:t>로 선택한 결과와 알고리즘이 일정 수준 이상 일치하면 사람이라고 판정</a:t>
            </a:r>
            <a:endParaRPr lang="en-US" altLang="ko-KR" dirty="0"/>
          </a:p>
          <a:p>
            <a:pPr lvl="1"/>
            <a:r>
              <a:rPr lang="ko-KR" altLang="en-US" dirty="0"/>
              <a:t>위 경우</a:t>
            </a:r>
            <a:r>
              <a:rPr lang="en-US" altLang="ko-KR" dirty="0"/>
              <a:t>,</a:t>
            </a:r>
            <a:r>
              <a:rPr lang="ko-KR" altLang="en-US" dirty="0"/>
              <a:t> 해당 이미지를 학습 이미지 </a:t>
            </a:r>
            <a:r>
              <a:rPr lang="en-US" altLang="ko-KR" dirty="0"/>
              <a:t>DB</a:t>
            </a:r>
            <a:r>
              <a:rPr lang="ko-KR" altLang="en-US" dirty="0"/>
              <a:t>에 추가하고 알고리즘을 재 학습</a:t>
            </a:r>
            <a:endParaRPr lang="en-US" altLang="ko-KR" dirty="0"/>
          </a:p>
          <a:p>
            <a:pPr lvl="1"/>
            <a:r>
              <a:rPr lang="ko-KR" altLang="en-US" dirty="0"/>
              <a:t>재 학습된 알고리즘을 검증 이미지에 적용하여 알고리즘의 성능을 평가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A8618-0800-2786-CA9F-B4E076456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E46358F-71BF-8FE2-A70E-97B571198C18}"/>
              </a:ext>
            </a:extLst>
          </p:cNvPr>
          <p:cNvSpPr/>
          <p:nvPr/>
        </p:nvSpPr>
        <p:spPr>
          <a:xfrm>
            <a:off x="7741039" y="5075774"/>
            <a:ext cx="1917367" cy="260236"/>
          </a:xfrm>
          <a:prstGeom prst="roundRect">
            <a:avLst>
              <a:gd name="adj" fmla="val 12525"/>
            </a:avLst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8024088-3921-E326-99B1-C0A9C77FC0AC}"/>
              </a:ext>
            </a:extLst>
          </p:cNvPr>
          <p:cNvSpPr/>
          <p:nvPr/>
        </p:nvSpPr>
        <p:spPr>
          <a:xfrm>
            <a:off x="10800439" y="4043331"/>
            <a:ext cx="987609" cy="2253184"/>
          </a:xfrm>
          <a:prstGeom prst="roundRect">
            <a:avLst>
              <a:gd name="adj" fmla="val 12525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headEnd w="med" len="sm"/>
            <a:tailEnd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B691FD7-68B9-DA8E-FC8F-F9412660999D}"/>
              </a:ext>
            </a:extLst>
          </p:cNvPr>
          <p:cNvSpPr/>
          <p:nvPr/>
        </p:nvSpPr>
        <p:spPr>
          <a:xfrm>
            <a:off x="7741039" y="4043331"/>
            <a:ext cx="2845868" cy="864312"/>
          </a:xfrm>
          <a:prstGeom prst="roundRect">
            <a:avLst>
              <a:gd name="adj" fmla="val 12525"/>
            </a:avLst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2587555-0CE0-7208-12FC-A74B070F710C}"/>
              </a:ext>
            </a:extLst>
          </p:cNvPr>
          <p:cNvSpPr/>
          <p:nvPr/>
        </p:nvSpPr>
        <p:spPr>
          <a:xfrm>
            <a:off x="7817341" y="5115491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K-NN</a:t>
            </a:r>
            <a:r>
              <a:rPr lang="ko-KR" altLang="en-US" sz="500" dirty="0">
                <a:solidFill>
                  <a:schemeClr val="tx1"/>
                </a:solidFill>
              </a:rPr>
              <a:t> 알고리즘 학습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3DBFCF-0942-3B40-23DE-9BB82A944C2E}"/>
              </a:ext>
            </a:extLst>
          </p:cNvPr>
          <p:cNvSpPr/>
          <p:nvPr/>
        </p:nvSpPr>
        <p:spPr>
          <a:xfrm>
            <a:off x="10893753" y="4424013"/>
            <a:ext cx="800982" cy="170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성별 무작위 출제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2D04CB7-25E1-7EC5-8BBA-0F42F0BDBFFA}"/>
              </a:ext>
            </a:extLst>
          </p:cNvPr>
          <p:cNvSpPr/>
          <p:nvPr/>
        </p:nvSpPr>
        <p:spPr>
          <a:xfrm>
            <a:off x="10893753" y="4128327"/>
            <a:ext cx="800982" cy="170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CAPTCHA UI </a:t>
            </a:r>
            <a:r>
              <a:rPr lang="ko-KR" altLang="en-US" sz="500" dirty="0">
                <a:solidFill>
                  <a:schemeClr val="tx1"/>
                </a:solidFill>
              </a:rPr>
              <a:t>구성</a:t>
            </a:r>
            <a:r>
              <a:rPr lang="en-US" altLang="ko-KR" sz="500" dirty="0">
                <a:solidFill>
                  <a:schemeClr val="tx1"/>
                </a:solidFill>
              </a:rPr>
              <a:t> 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50E47B-7C75-FA2D-C968-67798682A902}"/>
              </a:ext>
            </a:extLst>
          </p:cNvPr>
          <p:cNvSpPr/>
          <p:nvPr/>
        </p:nvSpPr>
        <p:spPr>
          <a:xfrm>
            <a:off x="10893753" y="4719700"/>
            <a:ext cx="800982" cy="170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남녀 사진 배치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B3FBC7B-59AC-85F5-1715-1A48FA2D5052}"/>
              </a:ext>
            </a:extLst>
          </p:cNvPr>
          <p:cNvSpPr/>
          <p:nvPr/>
        </p:nvSpPr>
        <p:spPr>
          <a:xfrm>
            <a:off x="10893753" y="5015386"/>
            <a:ext cx="800982" cy="170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사용자 선택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127EA13-C7D9-93D0-FCE7-BC321BDC7A69}"/>
              </a:ext>
            </a:extLst>
          </p:cNvPr>
          <p:cNvSpPr/>
          <p:nvPr/>
        </p:nvSpPr>
        <p:spPr>
          <a:xfrm>
            <a:off x="10893753" y="5311072"/>
            <a:ext cx="800982" cy="170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분석 결과와 대조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B8DB9B5-D7F3-0370-B66C-5451AAADD0AE}"/>
              </a:ext>
            </a:extLst>
          </p:cNvPr>
          <p:cNvSpPr/>
          <p:nvPr/>
        </p:nvSpPr>
        <p:spPr>
          <a:xfrm>
            <a:off x="10893753" y="5939993"/>
            <a:ext cx="800982" cy="170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결과 출력</a:t>
            </a:r>
          </a:p>
        </p:txBody>
      </p:sp>
      <p:sp>
        <p:nvSpPr>
          <p:cNvPr id="57" name="순서도: 판단 56">
            <a:extLst>
              <a:ext uri="{FF2B5EF4-FFF2-40B4-BE49-F238E27FC236}">
                <a16:creationId xmlns:a16="http://schemas.microsoft.com/office/drawing/2014/main" id="{485171B8-4AB2-531D-9ABE-714979B45424}"/>
              </a:ext>
            </a:extLst>
          </p:cNvPr>
          <p:cNvSpPr/>
          <p:nvPr/>
        </p:nvSpPr>
        <p:spPr>
          <a:xfrm>
            <a:off x="10893753" y="5606758"/>
            <a:ext cx="800982" cy="208202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headEnd w="med" len="sm"/>
            <a:tailEnd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F81DF5-92B6-8EBA-7EDA-1736AAEBAA5B}"/>
              </a:ext>
            </a:extLst>
          </p:cNvPr>
          <p:cNvSpPr txBox="1"/>
          <p:nvPr/>
        </p:nvSpPr>
        <p:spPr>
          <a:xfrm>
            <a:off x="11026611" y="5636271"/>
            <a:ext cx="553150" cy="153888"/>
          </a:xfrm>
          <a:prstGeom prst="rect">
            <a:avLst/>
          </a:prstGeom>
          <a:noFill/>
          <a:ln w="9525">
            <a:noFill/>
            <a:headEnd w="med" len="sm"/>
            <a:tailEnd w="sm" len="sm"/>
          </a:ln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10</a:t>
            </a:r>
            <a:r>
              <a:rPr lang="ko-KR" altLang="en-US" sz="400" dirty="0"/>
              <a:t>개 이상 일치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2F4B76D-5FD0-2800-2249-7AC929DE8AB9}"/>
              </a:ext>
            </a:extLst>
          </p:cNvPr>
          <p:cNvSpPr/>
          <p:nvPr/>
        </p:nvSpPr>
        <p:spPr>
          <a:xfrm>
            <a:off x="8758465" y="4130316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이미지 수집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F2C5C6FB-73D5-426A-CD2A-B03392D8211B}"/>
              </a:ext>
            </a:extLst>
          </p:cNvPr>
          <p:cNvSpPr/>
          <p:nvPr/>
        </p:nvSpPr>
        <p:spPr>
          <a:xfrm>
            <a:off x="8758465" y="4386435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이미지 정규화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B4DBBBB-268C-91B7-4430-204F5C6EE5B3}"/>
              </a:ext>
            </a:extLst>
          </p:cNvPr>
          <p:cNvSpPr/>
          <p:nvPr/>
        </p:nvSpPr>
        <p:spPr>
          <a:xfrm>
            <a:off x="7817341" y="464255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학습 이미지 </a:t>
            </a:r>
            <a:r>
              <a:rPr lang="en-US" altLang="ko-KR" sz="500" dirty="0">
                <a:solidFill>
                  <a:schemeClr val="tx1"/>
                </a:solidFill>
              </a:rPr>
              <a:t>DB </a:t>
            </a:r>
            <a:r>
              <a:rPr lang="ko-KR" altLang="en-US" sz="5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7AA2F05-2E7A-85A6-4886-525115C77CFB}"/>
              </a:ext>
            </a:extLst>
          </p:cNvPr>
          <p:cNvSpPr/>
          <p:nvPr/>
        </p:nvSpPr>
        <p:spPr>
          <a:xfrm>
            <a:off x="8758465" y="464255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검증 이미지 </a:t>
            </a:r>
            <a:r>
              <a:rPr lang="en-US" altLang="ko-KR" sz="500" dirty="0">
                <a:solidFill>
                  <a:schemeClr val="tx1"/>
                </a:solidFill>
              </a:rPr>
              <a:t>DB </a:t>
            </a:r>
            <a:r>
              <a:rPr lang="ko-KR" altLang="en-US" sz="5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749B57-870A-96AA-37EC-23DA1A7DAE61}"/>
              </a:ext>
            </a:extLst>
          </p:cNvPr>
          <p:cNvSpPr/>
          <p:nvPr/>
        </p:nvSpPr>
        <p:spPr>
          <a:xfrm>
            <a:off x="9699589" y="4642553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출제 이미지 </a:t>
            </a:r>
            <a:r>
              <a:rPr lang="en-US" altLang="ko-KR" sz="500" dirty="0">
                <a:solidFill>
                  <a:schemeClr val="tx1"/>
                </a:solidFill>
              </a:rPr>
              <a:t>DB </a:t>
            </a:r>
            <a:r>
              <a:rPr lang="ko-KR" altLang="en-US" sz="5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0EF9770-B7F8-B959-E5BE-20C46EE61080}"/>
              </a:ext>
            </a:extLst>
          </p:cNvPr>
          <p:cNvSpPr/>
          <p:nvPr/>
        </p:nvSpPr>
        <p:spPr>
          <a:xfrm>
            <a:off x="8758465" y="5115491"/>
            <a:ext cx="800982" cy="170654"/>
          </a:xfrm>
          <a:prstGeom prst="roundRect">
            <a:avLst/>
          </a:prstGeom>
          <a:noFill/>
          <a:ln w="9525">
            <a:solidFill>
              <a:schemeClr val="tx1"/>
            </a:solidFill>
            <a:headEnd w="med" len="sm"/>
            <a:tailEnd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K-NN</a:t>
            </a:r>
            <a:r>
              <a:rPr lang="ko-KR" altLang="en-US" sz="500" dirty="0">
                <a:solidFill>
                  <a:schemeClr val="tx1"/>
                </a:solidFill>
              </a:rPr>
              <a:t> 알고리즘 검증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3714616-F5EF-5C56-C5B7-ECCEFDF583F9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>
            <a:off x="9158955" y="4300970"/>
            <a:ext cx="0" cy="85465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2DF296A-7EA9-62BA-B932-658EA2E7A941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9158955" y="4557089"/>
            <a:ext cx="0" cy="85464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7891757-4468-396C-8813-FCA2F51B058A}"/>
              </a:ext>
            </a:extLst>
          </p:cNvPr>
          <p:cNvCxnSpPr>
            <a:stCxn id="61" idx="2"/>
            <a:endCxn id="50" idx="0"/>
          </p:cNvCxnSpPr>
          <p:nvPr/>
        </p:nvCxnSpPr>
        <p:spPr>
          <a:xfrm>
            <a:off x="8217832" y="4813207"/>
            <a:ext cx="0" cy="302284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906417-71CB-B2A7-5B11-6F4FB1B929D2}"/>
              </a:ext>
            </a:extLst>
          </p:cNvPr>
          <p:cNvCxnSpPr>
            <a:stCxn id="52" idx="2"/>
            <a:endCxn id="51" idx="0"/>
          </p:cNvCxnSpPr>
          <p:nvPr/>
        </p:nvCxnSpPr>
        <p:spPr>
          <a:xfrm>
            <a:off x="11294243" y="4298981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0709074-7AE8-6270-1A0E-38B2337059C7}"/>
              </a:ext>
            </a:extLst>
          </p:cNvPr>
          <p:cNvCxnSpPr>
            <a:stCxn id="51" idx="2"/>
            <a:endCxn id="53" idx="0"/>
          </p:cNvCxnSpPr>
          <p:nvPr/>
        </p:nvCxnSpPr>
        <p:spPr>
          <a:xfrm>
            <a:off x="11294243" y="4594667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1CA4EC7-0938-192F-77B3-B0E501C63BDA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>
            <a:off x="11294243" y="4890354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8F27362-F71F-FB0E-CE35-4EE5FBB91F95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1294243" y="5186040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D5F7D22-C44A-2744-CEDE-BAEB0862462F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>
            <a:off x="11294243" y="5481726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2D51ABF-B4A6-7E9E-7B23-24A53DB8E7B7}"/>
              </a:ext>
            </a:extLst>
          </p:cNvPr>
          <p:cNvCxnSpPr>
            <a:stCxn id="57" idx="2"/>
            <a:endCxn id="56" idx="0"/>
          </p:cNvCxnSpPr>
          <p:nvPr/>
        </p:nvCxnSpPr>
        <p:spPr>
          <a:xfrm>
            <a:off x="11294243" y="5814960"/>
            <a:ext cx="0" cy="125033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36135F5D-8783-2C34-CBBB-50DC62BF2264}"/>
              </a:ext>
            </a:extLst>
          </p:cNvPr>
          <p:cNvCxnSpPr>
            <a:stCxn id="56" idx="2"/>
            <a:endCxn id="51" idx="3"/>
          </p:cNvCxnSpPr>
          <p:nvPr/>
        </p:nvCxnSpPr>
        <p:spPr>
          <a:xfrm rot="5400000" flipH="1" flipV="1">
            <a:off x="10693835" y="5109748"/>
            <a:ext cx="1601306" cy="400491"/>
          </a:xfrm>
          <a:prstGeom prst="bentConnector4">
            <a:avLst>
              <a:gd name="adj1" fmla="val -7335"/>
              <a:gd name="adj2" fmla="val 152985"/>
            </a:avLst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1D6E3F85-3123-A628-D631-B66A6E9B2273}"/>
              </a:ext>
            </a:extLst>
          </p:cNvPr>
          <p:cNvCxnSpPr>
            <a:cxnSpLocks/>
            <a:stCxn id="64" idx="2"/>
            <a:endCxn id="56" idx="1"/>
          </p:cNvCxnSpPr>
          <p:nvPr/>
        </p:nvCxnSpPr>
        <p:spPr>
          <a:xfrm rot="16200000" flipH="1">
            <a:off x="9656767" y="4788333"/>
            <a:ext cx="739175" cy="1734797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41F848-2B5E-BE55-197F-2E482EE0092B}"/>
              </a:ext>
            </a:extLst>
          </p:cNvPr>
          <p:cNvCxnSpPr>
            <a:stCxn id="57" idx="1"/>
            <a:endCxn id="61" idx="1"/>
          </p:cNvCxnSpPr>
          <p:nvPr/>
        </p:nvCxnSpPr>
        <p:spPr>
          <a:xfrm rot="10800000">
            <a:off x="7817341" y="4727880"/>
            <a:ext cx="3076412" cy="982979"/>
          </a:xfrm>
          <a:prstGeom prst="bentConnector3">
            <a:avLst>
              <a:gd name="adj1" fmla="val 105991"/>
            </a:avLst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1713472-814C-308E-220C-C49BB593D074}"/>
              </a:ext>
            </a:extLst>
          </p:cNvPr>
          <p:cNvCxnSpPr>
            <a:stCxn id="50" idx="3"/>
            <a:endCxn id="64" idx="1"/>
          </p:cNvCxnSpPr>
          <p:nvPr/>
        </p:nvCxnSpPr>
        <p:spPr>
          <a:xfrm>
            <a:off x="8618323" y="5200818"/>
            <a:ext cx="140141" cy="0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B1EAB7FA-50A2-65A9-9A91-996F46A8F8E3}"/>
              </a:ext>
            </a:extLst>
          </p:cNvPr>
          <p:cNvCxnSpPr>
            <a:stCxn id="60" idx="1"/>
            <a:endCxn id="61" idx="0"/>
          </p:cNvCxnSpPr>
          <p:nvPr/>
        </p:nvCxnSpPr>
        <p:spPr>
          <a:xfrm rot="10800000" flipV="1">
            <a:off x="8217832" y="4471761"/>
            <a:ext cx="540633" cy="170791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307F34B5-8BCD-1EEE-173E-0BD49D23CF90}"/>
              </a:ext>
            </a:extLst>
          </p:cNvPr>
          <p:cNvCxnSpPr>
            <a:stCxn id="60" idx="3"/>
            <a:endCxn id="63" idx="0"/>
          </p:cNvCxnSpPr>
          <p:nvPr/>
        </p:nvCxnSpPr>
        <p:spPr>
          <a:xfrm>
            <a:off x="9559447" y="4471762"/>
            <a:ext cx="540633" cy="170791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FDA809C-9703-1BA5-7162-2A5BB56B4914}"/>
              </a:ext>
            </a:extLst>
          </p:cNvPr>
          <p:cNvCxnSpPr>
            <a:stCxn id="62" idx="2"/>
            <a:endCxn id="64" idx="0"/>
          </p:cNvCxnSpPr>
          <p:nvPr/>
        </p:nvCxnSpPr>
        <p:spPr>
          <a:xfrm>
            <a:off x="9158955" y="4813207"/>
            <a:ext cx="0" cy="302284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4096EED-656E-BCD3-521E-74C94B99F77E}"/>
              </a:ext>
            </a:extLst>
          </p:cNvPr>
          <p:cNvCxnSpPr>
            <a:stCxn id="63" idx="3"/>
            <a:endCxn id="53" idx="1"/>
          </p:cNvCxnSpPr>
          <p:nvPr/>
        </p:nvCxnSpPr>
        <p:spPr>
          <a:xfrm>
            <a:off x="10500571" y="4727880"/>
            <a:ext cx="393181" cy="77146"/>
          </a:xfrm>
          <a:prstGeom prst="straightConnector1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808F911-B4ED-3619-17D3-55013D2C0F70}"/>
              </a:ext>
            </a:extLst>
          </p:cNvPr>
          <p:cNvSpPr txBox="1"/>
          <p:nvPr/>
        </p:nvSpPr>
        <p:spPr>
          <a:xfrm>
            <a:off x="7775370" y="3848101"/>
            <a:ext cx="530915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DB </a:t>
            </a:r>
            <a:r>
              <a:rPr lang="ko-KR" altLang="en-US" sz="800" dirty="0"/>
              <a:t>모듈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9A4677-71C3-CFB7-C6C0-5283E8CB1E9B}"/>
              </a:ext>
            </a:extLst>
          </p:cNvPr>
          <p:cNvSpPr txBox="1"/>
          <p:nvPr/>
        </p:nvSpPr>
        <p:spPr>
          <a:xfrm>
            <a:off x="7745674" y="5420712"/>
            <a:ext cx="822661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알고리즘 모듈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E4CD89-B0BE-36F3-4A3A-39C41D1A1AC2}"/>
              </a:ext>
            </a:extLst>
          </p:cNvPr>
          <p:cNvSpPr txBox="1"/>
          <p:nvPr/>
        </p:nvSpPr>
        <p:spPr>
          <a:xfrm>
            <a:off x="10800439" y="3848101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2"/>
                </a:solidFill>
              </a:rPr>
              <a:t>CAPTCHA UI </a:t>
            </a:r>
            <a:r>
              <a:rPr lang="ko-KR" altLang="en-US" sz="800" dirty="0">
                <a:solidFill>
                  <a:schemeClr val="accent2"/>
                </a:solidFill>
              </a:rPr>
              <a:t>모듈</a:t>
            </a:r>
          </a:p>
        </p:txBody>
      </p:sp>
      <p:pic>
        <p:nvPicPr>
          <p:cNvPr id="87" name="그림 86" descr="텍스트, 스크린샷, 소프트웨어, 사람이(가) 표시된 사진&#10;&#10;자동 생성된 설명">
            <a:extLst>
              <a:ext uri="{FF2B5EF4-FFF2-40B4-BE49-F238E27FC236}">
                <a16:creationId xmlns:a16="http://schemas.microsoft.com/office/drawing/2014/main" id="{1C8EF0EB-4272-E3A2-D6B7-7D7656F11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8011" r="64634" b="6460"/>
          <a:stretch/>
        </p:blipFill>
        <p:spPr>
          <a:xfrm>
            <a:off x="1161274" y="3059250"/>
            <a:ext cx="2215009" cy="32372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AF481F24-DB65-607A-52BC-C68F5475FD3D}"/>
              </a:ext>
            </a:extLst>
          </p:cNvPr>
          <p:cNvCxnSpPr>
            <a:cxnSpLocks/>
            <a:stCxn id="50" idx="2"/>
          </p:cNvCxnSpPr>
          <p:nvPr/>
        </p:nvCxnSpPr>
        <p:spPr>
          <a:xfrm rot="16200000" flipH="1">
            <a:off x="9500665" y="4003312"/>
            <a:ext cx="110254" cy="2675920"/>
          </a:xfrm>
          <a:prstGeom prst="bentConnector2">
            <a:avLst/>
          </a:prstGeom>
          <a:ln w="9525">
            <a:solidFill>
              <a:schemeClr val="tx1"/>
            </a:solidFill>
            <a:headEnd w="med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76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354E2-A4BB-F820-FE71-DCA431E7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세부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BCFEF-7CFE-F03C-6215-983E01DF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더 많은 데이터셋으로 학습할 경우</a:t>
            </a:r>
            <a:r>
              <a:rPr lang="en-US" altLang="ko-KR" dirty="0"/>
              <a:t>, </a:t>
            </a:r>
            <a:r>
              <a:rPr lang="ko-KR" altLang="en-US" dirty="0"/>
              <a:t>정확도가 높아짐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A8618-0800-2786-CA9F-B4E076456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3FDC68-A121-23E9-23E4-DC014641424C}"/>
              </a:ext>
            </a:extLst>
          </p:cNvPr>
          <p:cNvGrpSpPr/>
          <p:nvPr/>
        </p:nvGrpSpPr>
        <p:grpSpPr>
          <a:xfrm>
            <a:off x="1280705" y="2182280"/>
            <a:ext cx="9651686" cy="3993186"/>
            <a:chOff x="1280705" y="2217114"/>
            <a:chExt cx="9651686" cy="399318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9EB90BE-C5C2-A5B5-B2DD-BABBF3B47D1F}"/>
                </a:ext>
              </a:extLst>
            </p:cNvPr>
            <p:cNvGrpSpPr/>
            <p:nvPr/>
          </p:nvGrpSpPr>
          <p:grpSpPr>
            <a:xfrm>
              <a:off x="1280705" y="2586448"/>
              <a:ext cx="2482516" cy="3623852"/>
              <a:chOff x="1123950" y="2586448"/>
              <a:chExt cx="2482516" cy="362385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3BF1DC-F7D7-B945-1AE1-EBF7A24933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3" t="5667" r="1859" b="3352"/>
              <a:stretch/>
            </p:blipFill>
            <p:spPr>
              <a:xfrm>
                <a:off x="1123950" y="2586448"/>
                <a:ext cx="2482516" cy="36238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7549454-825A-7F42-78F7-414D2BE410FA}"/>
                  </a:ext>
                </a:extLst>
              </p:cNvPr>
              <p:cNvSpPr/>
              <p:nvPr/>
            </p:nvSpPr>
            <p:spPr>
              <a:xfrm>
                <a:off x="1123950" y="5852160"/>
                <a:ext cx="1402974" cy="358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BFC3CAC-BB9B-E7CD-8EFB-A90D0AB417F0}"/>
                </a:ext>
              </a:extLst>
            </p:cNvPr>
            <p:cNvGrpSpPr/>
            <p:nvPr/>
          </p:nvGrpSpPr>
          <p:grpSpPr>
            <a:xfrm>
              <a:off x="4876392" y="2586447"/>
              <a:ext cx="2482517" cy="3623853"/>
              <a:chOff x="4762499" y="2586447"/>
              <a:chExt cx="2482517" cy="362385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5E2BC35-CAE8-AE64-2F68-0937A8D129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16" t="5958" r="1090" b="2265"/>
              <a:stretch/>
            </p:blipFill>
            <p:spPr>
              <a:xfrm>
                <a:off x="4762499" y="2586447"/>
                <a:ext cx="2482517" cy="362385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C5703B1-72E7-46F2-2700-1ADE7DB4ADB0}"/>
                  </a:ext>
                </a:extLst>
              </p:cNvPr>
              <p:cNvSpPr/>
              <p:nvPr/>
            </p:nvSpPr>
            <p:spPr>
              <a:xfrm>
                <a:off x="4762499" y="5852160"/>
                <a:ext cx="1402974" cy="358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02089FC-15A3-6C75-2B80-683C485D44DE}"/>
                </a:ext>
              </a:extLst>
            </p:cNvPr>
            <p:cNvGrpSpPr/>
            <p:nvPr/>
          </p:nvGrpSpPr>
          <p:grpSpPr>
            <a:xfrm>
              <a:off x="8472080" y="2586446"/>
              <a:ext cx="2460311" cy="3623852"/>
              <a:chOff x="8315325" y="2586446"/>
              <a:chExt cx="2460311" cy="362385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065C374-6BDC-FEDD-8248-47C4C296EF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95" t="5646" r="1836" b="3723"/>
              <a:stretch/>
            </p:blipFill>
            <p:spPr>
              <a:xfrm>
                <a:off x="8315325" y="2586446"/>
                <a:ext cx="2460311" cy="36238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2B5678F-F5B4-A418-24D8-86DAF1DF2FA1}"/>
                  </a:ext>
                </a:extLst>
              </p:cNvPr>
              <p:cNvSpPr/>
              <p:nvPr/>
            </p:nvSpPr>
            <p:spPr>
              <a:xfrm>
                <a:off x="8315325" y="5852160"/>
                <a:ext cx="1402974" cy="358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8FC3F0-4E95-8035-2031-E14A5D7066BC}"/>
                </a:ext>
              </a:extLst>
            </p:cNvPr>
            <p:cNvSpPr txBox="1"/>
            <p:nvPr/>
          </p:nvSpPr>
          <p:spPr>
            <a:xfrm>
              <a:off x="1280705" y="2217114"/>
              <a:ext cx="1088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First Run</a:t>
              </a:r>
              <a:endParaRPr lang="ko-KR" altLang="en-US" b="1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3078B0D-9D9D-75AD-037B-DCDA2D1BDE19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2683679" y="6031229"/>
              <a:ext cx="219271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6CE97B4-0AA4-F1B7-4BD3-503A6FCDFED1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6279366" y="6031229"/>
              <a:ext cx="21927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6EAA4E-0345-ED82-18A1-47DF74B6561F}"/>
                </a:ext>
              </a:extLst>
            </p:cNvPr>
            <p:cNvSpPr txBox="1"/>
            <p:nvPr/>
          </p:nvSpPr>
          <p:spPr>
            <a:xfrm>
              <a:off x="4876392" y="2217114"/>
              <a:ext cx="1498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Second Run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6526A-F203-8B12-8035-59310D32C0C2}"/>
                </a:ext>
              </a:extLst>
            </p:cNvPr>
            <p:cNvSpPr txBox="1"/>
            <p:nvPr/>
          </p:nvSpPr>
          <p:spPr>
            <a:xfrm>
              <a:off x="8472080" y="2217114"/>
              <a:ext cx="1498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Third Run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7177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60778-5854-B53C-DEFC-468DAC62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0BD798-1017-30C2-755A-434A70940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643C5-77E8-254E-FF11-51184FC1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5" name="시연영상">
            <a:hlinkClick r:id="" action="ppaction://media"/>
            <a:extLst>
              <a:ext uri="{FF2B5EF4-FFF2-40B4-BE49-F238E27FC236}">
                <a16:creationId xmlns:a16="http://schemas.microsoft.com/office/drawing/2014/main" id="{F355B883-CB7B-6CA3-8AA9-5ADD3C99AA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956" y="1219201"/>
            <a:ext cx="8828087" cy="49657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E6D9A-6BAE-9652-01D7-1E06AD5EF4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82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83143-070B-A4F6-F781-32C3F509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60449-BE07-2DC1-4528-01F7A3CBB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7CFA7-BE2F-C37E-2F6C-0E014FCD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F03C9-98C3-3F66-9C88-4E0A5BE1B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K-NN </a:t>
            </a:r>
            <a:r>
              <a:rPr lang="ko-KR" altLang="en-US" dirty="0"/>
              <a:t>알고리즘 기반 성별분류 </a:t>
            </a:r>
            <a:r>
              <a:rPr lang="en-US" altLang="ko-KR" dirty="0"/>
              <a:t>CAPTCHA </a:t>
            </a:r>
            <a:r>
              <a:rPr lang="ko-KR" altLang="en-US" dirty="0"/>
              <a:t>서비스 구현</a:t>
            </a:r>
            <a:endParaRPr lang="en-US" altLang="ko-KR" dirty="0"/>
          </a:p>
          <a:p>
            <a:pPr lvl="1"/>
            <a:r>
              <a:rPr lang="ko-KR" altLang="en-US" dirty="0"/>
              <a:t>새롭게 주어지는 데이터셋을 계속 학습하여 정확도 높은 서비스 제공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K-NN </a:t>
            </a:r>
            <a:r>
              <a:rPr lang="ko-KR" altLang="en-US" dirty="0"/>
              <a:t>알고리즘에서 사용하는 학습 데이터 셋의</a:t>
            </a:r>
            <a:r>
              <a:rPr lang="en-US" altLang="ko-KR" dirty="0"/>
              <a:t> </a:t>
            </a:r>
            <a:r>
              <a:rPr lang="ko-KR" altLang="en-US" dirty="0"/>
              <a:t>수가 분류 능력과 비례함</a:t>
            </a:r>
            <a:endParaRPr lang="en-US" altLang="ko-KR" dirty="0"/>
          </a:p>
          <a:p>
            <a:pPr lvl="1"/>
            <a:r>
              <a:rPr lang="en-US" altLang="ko-KR" dirty="0"/>
              <a:t>CAPTCHA </a:t>
            </a:r>
            <a:r>
              <a:rPr lang="ko-KR" altLang="en-US" dirty="0"/>
              <a:t>서비스를 실행할수록 성별 분류 알고리즘의 성능 강화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9E87A9-64E2-66E3-5234-7AB6C88F8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8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6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68FD9-7590-CCC4-783A-2F9069F4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83783-63DC-4F58-7B57-C8BD3320F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배경 및 목표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개발 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7E5D2-078A-7C7C-3963-C16C292568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DBA93-6384-6EFB-4A0D-27BA66E3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 및 목표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D048B-5542-20D0-05B1-C61377022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5F9A-A3FE-C717-96C1-4C89AE6F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 및 목표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96AA-3CE1-043A-0FD4-44E66944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CAPTCHA : </a:t>
            </a:r>
            <a:r>
              <a:rPr lang="ko-KR" altLang="en-US" dirty="0"/>
              <a:t>컴퓨터 봇에 의한 스팸</a:t>
            </a:r>
            <a:r>
              <a:rPr lang="en-US" altLang="ko-KR" dirty="0"/>
              <a:t>, </a:t>
            </a:r>
            <a:r>
              <a:rPr lang="ko-KR" altLang="en-US" dirty="0"/>
              <a:t>해킹 등을 방지하기 위해 개발한 테스트</a:t>
            </a:r>
            <a:endParaRPr lang="en-US" altLang="ko-KR" dirty="0"/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학습과 봇 방지 두 분야에서 유용하게 사용되고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알고리즘 중 하나인 </a:t>
            </a:r>
            <a:r>
              <a:rPr lang="en-US" altLang="ko-KR" dirty="0"/>
              <a:t>K-NN </a:t>
            </a:r>
            <a:r>
              <a:rPr lang="ko-KR" altLang="en-US" dirty="0"/>
              <a:t>알고리즘을 이용</a:t>
            </a:r>
            <a:endParaRPr lang="en-US" altLang="ko-KR" dirty="0"/>
          </a:p>
          <a:p>
            <a:pPr lvl="1"/>
            <a:r>
              <a:rPr lang="ko-KR" altLang="en-US" dirty="0"/>
              <a:t>레이블 된 데이터가 많이 필요하다는 단점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K-NN </a:t>
            </a:r>
            <a:r>
              <a:rPr lang="ko-KR" altLang="en-US" dirty="0"/>
              <a:t>알고리즘 기반 성별분류 </a:t>
            </a:r>
            <a:r>
              <a:rPr lang="en-US" altLang="ko-KR" dirty="0"/>
              <a:t>CAPTCHA </a:t>
            </a:r>
            <a:r>
              <a:rPr lang="ko-KR" altLang="en-US" dirty="0"/>
              <a:t>서비스 구현</a:t>
            </a:r>
            <a:endParaRPr lang="en-US" altLang="ko-KR" dirty="0"/>
          </a:p>
          <a:p>
            <a:pPr lvl="1"/>
            <a:r>
              <a:rPr lang="en-US" altLang="ko-KR" dirty="0"/>
              <a:t>CAPTCHA</a:t>
            </a:r>
            <a:r>
              <a:rPr lang="ko-KR" altLang="en-US" dirty="0"/>
              <a:t>에서 산출된 결과를 알고리즘 학습 데이터로 재사용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2BB14-EFDE-8962-41A8-22F064EFB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8" name="Picture 4" descr="구글 reCAPTCHA (v3) 발급 및 적용">
            <a:extLst>
              <a:ext uri="{FF2B5EF4-FFF2-40B4-BE49-F238E27FC236}">
                <a16:creationId xmlns:a16="http://schemas.microsoft.com/office/drawing/2014/main" id="{A0E66DF8-EC2D-C9D0-933B-D3190DF1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06" y="5645081"/>
            <a:ext cx="2838556" cy="7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0B4076-62DB-B070-3102-321B908824D1}"/>
              </a:ext>
            </a:extLst>
          </p:cNvPr>
          <p:cNvGrpSpPr/>
          <p:nvPr/>
        </p:nvGrpSpPr>
        <p:grpSpPr>
          <a:xfrm>
            <a:off x="9840686" y="3272204"/>
            <a:ext cx="2167997" cy="3128597"/>
            <a:chOff x="9840686" y="3272204"/>
            <a:chExt cx="2167997" cy="3128597"/>
          </a:xfrm>
        </p:grpSpPr>
        <p:pic>
          <p:nvPicPr>
            <p:cNvPr id="1032" name="Picture 8" descr="Google reCAPTCHA Mockup Generator (1 Image Version) - Mediamodifier">
              <a:extLst>
                <a:ext uri="{FF2B5EF4-FFF2-40B4-BE49-F238E27FC236}">
                  <a16:creationId xmlns:a16="http://schemas.microsoft.com/office/drawing/2014/main" id="{08642455-B35D-2D54-19C7-7E497C2948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6800" l="8375" r="91000">
                          <a14:foregroundMark x1="14500" y1="10400" x2="13625" y2="21300"/>
                          <a14:foregroundMark x1="13625" y1="21300" x2="23750" y2="24500"/>
                          <a14:foregroundMark x1="23750" y1="24500" x2="21250" y2="31400"/>
                          <a14:foregroundMark x1="21250" y1="31400" x2="21375" y2="31100"/>
                          <a14:foregroundMark x1="17875" y1="9400" x2="49000" y2="25000"/>
                          <a14:foregroundMark x1="10625" y1="20239" x2="11125" y2="87400"/>
                          <a14:foregroundMark x1="10500" y1="3600" x2="10518" y2="6037"/>
                          <a14:foregroundMark x1="11125" y1="87400" x2="27500" y2="95700"/>
                          <a14:foregroundMark x1="27500" y1="95700" x2="88250" y2="93400"/>
                          <a14:foregroundMark x1="88250" y1="93400" x2="83500" y2="15800"/>
                          <a14:foregroundMark x1="83500" y1="15800" x2="11242" y2="10029"/>
                          <a14:foregroundMark x1="44000" y1="69800" x2="39000" y2="78700"/>
                          <a14:foregroundMark x1="65250" y1="61100" x2="62375" y2="70200"/>
                          <a14:foregroundMark x1="66625" y1="71200" x2="64500" y2="76100"/>
                          <a14:foregroundMark x1="58375" y1="71500" x2="58250" y2="74300"/>
                          <a14:foregroundMark x1="63750" y1="88400" x2="54875" y2="93000"/>
                          <a14:foregroundMark x1="80500" y1="90000" x2="77750" y2="93700"/>
                          <a14:foregroundMark x1="56625" y1="15700" x2="55500" y2="19600"/>
                          <a14:foregroundMark x1="59625" y1="15400" x2="56375" y2="19700"/>
                          <a14:foregroundMark x1="61875" y1="10500" x2="58750" y2="12400"/>
                          <a14:foregroundMark x1="62250" y1="7000" x2="49625" y2="8900"/>
                          <a14:foregroundMark x1="87500" y1="21200" x2="86625" y2="24500"/>
                          <a14:foregroundMark x1="90125" y1="18800" x2="88625" y2="25700"/>
                          <a14:foregroundMark x1="90125" y1="23400" x2="90000" y2="28200"/>
                          <a14:foregroundMark x1="90500" y1="29800" x2="89000" y2="37200"/>
                          <a14:foregroundMark x1="90375" y1="37100" x2="90375" y2="41500"/>
                          <a14:foregroundMark x1="90375" y1="43600" x2="90000" y2="49300"/>
                          <a14:foregroundMark x1="90500" y1="50500" x2="90125" y2="90900"/>
                          <a14:foregroundMark x1="90125" y1="90900" x2="90125" y2="90900"/>
                          <a14:foregroundMark x1="73625" y1="96100" x2="84250" y2="96800"/>
                          <a14:foregroundMark x1="84250" y1="96800" x2="90500" y2="92400"/>
                          <a14:foregroundMark x1="40625" y1="90300" x2="30000" y2="92800"/>
                          <a14:foregroundMark x1="20625" y1="18800" x2="26250" y2="26300"/>
                          <a14:foregroundMark x1="19375" y1="6600" x2="30500" y2="5700"/>
                          <a14:foregroundMark x1="31875" y1="26200" x2="23125" y2="62300"/>
                          <a14:foregroundMark x1="89875" y1="93600" x2="88125" y2="96000"/>
                          <a14:foregroundMark x1="13750" y1="4400" x2="67125" y2="4100"/>
                          <a14:foregroundMark x1="67125" y1="4100" x2="81500" y2="4100"/>
                          <a14:foregroundMark x1="81500" y1="4100" x2="89875" y2="8100"/>
                          <a14:foregroundMark x1="89875" y1="8100" x2="90000" y2="18300"/>
                          <a14:foregroundMark x1="41625" y1="40400" x2="34000" y2="58900"/>
                          <a14:foregroundMark x1="40625" y1="69700" x2="36625" y2="81700"/>
                          <a14:foregroundMark x1="45125" y1="26700" x2="32875" y2="35300"/>
                          <a14:foregroundMark x1="32875" y1="35300" x2="32875" y2="35300"/>
                          <a14:foregroundMark x1="83625" y1="4300" x2="90625" y2="10500"/>
                          <a14:foregroundMark x1="90625" y1="10500" x2="91000" y2="11400"/>
                          <a14:foregroundMark x1="87500" y1="8800" x2="67750" y2="22900"/>
                          <a14:foregroundMark x1="42125" y1="18000" x2="29000" y2="23000"/>
                          <a14:foregroundMark x1="48750" y1="7400" x2="33125" y2="7400"/>
                          <a14:foregroundMark x1="81875" y1="17100" x2="77750" y2="26400"/>
                          <a14:foregroundMark x1="84125" y1="4100" x2="90500" y2="8100"/>
                          <a14:foregroundMark x1="85250" y1="4200" x2="91000" y2="7200"/>
                          <a14:foregroundMark x1="86375" y1="4300" x2="90750" y2="6500"/>
                          <a14:foregroundMark x1="86250" y1="4300" x2="90500" y2="6000"/>
                          <a14:foregroundMark x1="87750" y1="4200" x2="90750" y2="6000"/>
                          <a14:backgroundMark x1="8875" y1="6100" x2="9250" y2="12300"/>
                          <a14:backgroundMark x1="9625" y1="11700" x2="9250" y2="20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0" t="4005" r="9048" b="4005"/>
            <a:stretch/>
          </p:blipFill>
          <p:spPr bwMode="auto">
            <a:xfrm>
              <a:off x="9840686" y="3272204"/>
              <a:ext cx="2167997" cy="3128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025E2B-6478-736D-5B7C-E03A1A567162}"/>
                </a:ext>
              </a:extLst>
            </p:cNvPr>
            <p:cNvSpPr/>
            <p:nvPr/>
          </p:nvSpPr>
          <p:spPr>
            <a:xfrm>
              <a:off x="9858375" y="3940175"/>
              <a:ext cx="2130425" cy="21240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BB86B9-6D79-99DD-7D8E-7DAD7CD57E56}"/>
                </a:ext>
              </a:extLst>
            </p:cNvPr>
            <p:cNvSpPr/>
            <p:nvPr/>
          </p:nvSpPr>
          <p:spPr>
            <a:xfrm>
              <a:off x="9937750" y="3524250"/>
              <a:ext cx="781050" cy="180975"/>
            </a:xfrm>
            <a:prstGeom prst="rect">
              <a:avLst/>
            </a:prstGeom>
            <a:solidFill>
              <a:srgbClr val="1A73E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 dirty="0">
                  <a:solidFill>
                    <a:schemeClr val="bg1">
                      <a:lumMod val="95000"/>
                    </a:schemeClr>
                  </a:solidFill>
                </a:rPr>
                <a:t>Women</a:t>
              </a:r>
              <a:endParaRPr lang="ko-KR" altLang="en-US" sz="9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E17A1B-2974-53F9-9438-431833C5C35C}"/>
                </a:ext>
              </a:extLst>
            </p:cNvPr>
            <p:cNvSpPr/>
            <p:nvPr/>
          </p:nvSpPr>
          <p:spPr>
            <a:xfrm>
              <a:off x="9867630" y="3949446"/>
              <a:ext cx="695865" cy="692658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1705F52-284A-0F3B-CA8F-FE1DFE9B0B83}"/>
                </a:ext>
              </a:extLst>
            </p:cNvPr>
            <p:cNvSpPr/>
            <p:nvPr/>
          </p:nvSpPr>
          <p:spPr>
            <a:xfrm>
              <a:off x="11286855" y="3949446"/>
              <a:ext cx="695865" cy="692658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A2E93B-87CE-2A80-2BCD-E2FE0E683757}"/>
                </a:ext>
              </a:extLst>
            </p:cNvPr>
            <p:cNvSpPr/>
            <p:nvPr/>
          </p:nvSpPr>
          <p:spPr>
            <a:xfrm>
              <a:off x="9867630" y="5362321"/>
              <a:ext cx="695865" cy="692658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75B253-9560-8310-C9B1-8BE18C6F804A}"/>
                </a:ext>
              </a:extLst>
            </p:cNvPr>
            <p:cNvSpPr/>
            <p:nvPr/>
          </p:nvSpPr>
          <p:spPr>
            <a:xfrm>
              <a:off x="11286855" y="5362321"/>
              <a:ext cx="695865" cy="692658"/>
            </a:xfrm>
            <a:prstGeom prst="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96968E-C9CA-F6E8-B640-3F42A1F09C90}"/>
                </a:ext>
              </a:extLst>
            </p:cNvPr>
            <p:cNvSpPr/>
            <p:nvPr/>
          </p:nvSpPr>
          <p:spPr>
            <a:xfrm>
              <a:off x="11286855" y="4656894"/>
              <a:ext cx="695865" cy="692658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C6F711F-40F5-BA43-06E7-8ACE09E7DCE2}"/>
                </a:ext>
              </a:extLst>
            </p:cNvPr>
            <p:cNvSpPr/>
            <p:nvPr/>
          </p:nvSpPr>
          <p:spPr>
            <a:xfrm>
              <a:off x="9867629" y="4656894"/>
              <a:ext cx="695865" cy="692658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41A7D7-DBBC-69A2-5C61-2798083E4F96}"/>
                </a:ext>
              </a:extLst>
            </p:cNvPr>
            <p:cNvSpPr/>
            <p:nvPr/>
          </p:nvSpPr>
          <p:spPr>
            <a:xfrm>
              <a:off x="10577241" y="3949446"/>
              <a:ext cx="695865" cy="692658"/>
            </a:xfrm>
            <a:prstGeom prst="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5076B1-EED7-CD3A-E315-0D618D4B8397}"/>
                </a:ext>
              </a:extLst>
            </p:cNvPr>
            <p:cNvSpPr/>
            <p:nvPr/>
          </p:nvSpPr>
          <p:spPr>
            <a:xfrm>
              <a:off x="10577241" y="5362321"/>
              <a:ext cx="695865" cy="692658"/>
            </a:xfrm>
            <a:prstGeom prst="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306AF2-D8F9-5067-6BCF-DEDA71FE6862}"/>
                </a:ext>
              </a:extLst>
            </p:cNvPr>
            <p:cNvSpPr/>
            <p:nvPr/>
          </p:nvSpPr>
          <p:spPr>
            <a:xfrm>
              <a:off x="10577240" y="4656894"/>
              <a:ext cx="695865" cy="692658"/>
            </a:xfrm>
            <a:prstGeom prst="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51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4106-79BE-D1CC-157D-C842F3FC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계획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386C7766-5F1C-37E4-9F69-7458EEB653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515276"/>
              </p:ext>
            </p:extLst>
          </p:nvPr>
        </p:nvGraphicFramePr>
        <p:xfrm>
          <a:off x="609601" y="1298222"/>
          <a:ext cx="10972797" cy="3779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928">
                  <a:extLst>
                    <a:ext uri="{9D8B030D-6E8A-4147-A177-3AD203B41FA5}">
                      <a16:colId xmlns:a16="http://schemas.microsoft.com/office/drawing/2014/main" val="2924702185"/>
                    </a:ext>
                  </a:extLst>
                </a:gridCol>
                <a:gridCol w="1689463">
                  <a:extLst>
                    <a:ext uri="{9D8B030D-6E8A-4147-A177-3AD203B41FA5}">
                      <a16:colId xmlns:a16="http://schemas.microsoft.com/office/drawing/2014/main" val="3389221936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3766031486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2440973406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1516505892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1824625375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2801058342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3009469802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1323503381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3240666520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3080628759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3938455493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4290418789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1078172217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3194502851"/>
                    </a:ext>
                  </a:extLst>
                </a:gridCol>
                <a:gridCol w="624529">
                  <a:extLst>
                    <a:ext uri="{9D8B030D-6E8A-4147-A177-3AD203B41FA5}">
                      <a16:colId xmlns:a16="http://schemas.microsoft.com/office/drawing/2014/main" val="1051935513"/>
                    </a:ext>
                  </a:extLst>
                </a:gridCol>
              </a:tblGrid>
              <a:tr h="2377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i="0" dirty="0"/>
                        <a:t>일련번호</a:t>
                      </a:r>
                      <a:endParaRPr lang="ko-KR" altLang="en-US" sz="900" i="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개발일정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39902"/>
                  </a:ext>
                </a:extLst>
              </a:tr>
              <a:tr h="1542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11/27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11/28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11/29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11/30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12/1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12/2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12/3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12/4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12/5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12/6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12/7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12/8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12/9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12/10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5996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계획 수립 및 자료 조사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62473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데이터 수집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7455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DB </a:t>
                      </a:r>
                      <a:r>
                        <a:rPr lang="ko-KR" altLang="en-US" sz="1000" dirty="0"/>
                        <a:t>구축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844118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캡차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DB</a:t>
                      </a:r>
                      <a:r>
                        <a:rPr lang="ko-KR" altLang="en-US" sz="1000" dirty="0"/>
                        <a:t> 모듈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9868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캡차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50512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성별 분류 알고리즘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7997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강화학습 알고리즘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8606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합치기 </a:t>
                      </a:r>
                      <a:r>
                        <a:rPr lang="en-US" altLang="ko-KR" sz="1000" dirty="0"/>
                        <a:t>&amp; </a:t>
                      </a:r>
                      <a:r>
                        <a:rPr lang="ko-KR" altLang="en-US" sz="1000" dirty="0"/>
                        <a:t>성능 평가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60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발표자료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76564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E04433-76EC-D200-5C9F-BD12D220E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537E05-A294-62C2-CFE0-53CEB368DE5A}"/>
              </a:ext>
            </a:extLst>
          </p:cNvPr>
          <p:cNvSpPr/>
          <p:nvPr/>
        </p:nvSpPr>
        <p:spPr>
          <a:xfrm>
            <a:off x="2840661" y="1922845"/>
            <a:ext cx="624494" cy="95794"/>
          </a:xfrm>
          <a:prstGeom prst="rect">
            <a:avLst/>
          </a:prstGeom>
          <a:solidFill>
            <a:srgbClr val="C19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1FCED8-001F-FDAF-926D-FCA90F6F34A4}"/>
              </a:ext>
            </a:extLst>
          </p:cNvPr>
          <p:cNvSpPr/>
          <p:nvPr/>
        </p:nvSpPr>
        <p:spPr>
          <a:xfrm>
            <a:off x="3465155" y="1922845"/>
            <a:ext cx="624494" cy="95794"/>
          </a:xfrm>
          <a:prstGeom prst="rect">
            <a:avLst/>
          </a:prstGeom>
          <a:solidFill>
            <a:srgbClr val="C19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5300E-4E1A-8E6C-5C2C-C2EAC702D787}"/>
              </a:ext>
            </a:extLst>
          </p:cNvPr>
          <p:cNvSpPr/>
          <p:nvPr/>
        </p:nvSpPr>
        <p:spPr>
          <a:xfrm>
            <a:off x="4089649" y="2289122"/>
            <a:ext cx="624494" cy="957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391C0-D2E5-3CC9-1836-CC731566F1D1}"/>
              </a:ext>
            </a:extLst>
          </p:cNvPr>
          <p:cNvSpPr/>
          <p:nvPr/>
        </p:nvSpPr>
        <p:spPr>
          <a:xfrm>
            <a:off x="4714143" y="2289122"/>
            <a:ext cx="624494" cy="957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8C713D-939F-4077-6914-736935AD86BD}"/>
              </a:ext>
            </a:extLst>
          </p:cNvPr>
          <p:cNvSpPr/>
          <p:nvPr/>
        </p:nvSpPr>
        <p:spPr>
          <a:xfrm>
            <a:off x="4089649" y="2655399"/>
            <a:ext cx="624494" cy="95794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C700A0-A905-DAE4-9158-4BB005716A57}"/>
              </a:ext>
            </a:extLst>
          </p:cNvPr>
          <p:cNvSpPr/>
          <p:nvPr/>
        </p:nvSpPr>
        <p:spPr>
          <a:xfrm>
            <a:off x="4714143" y="2655399"/>
            <a:ext cx="624494" cy="95794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ACA720-A6F1-28B1-F73A-B24384E0A887}"/>
              </a:ext>
            </a:extLst>
          </p:cNvPr>
          <p:cNvSpPr/>
          <p:nvPr/>
        </p:nvSpPr>
        <p:spPr>
          <a:xfrm>
            <a:off x="5338637" y="3029296"/>
            <a:ext cx="624494" cy="957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1F619D-595D-9A44-79EA-562607357216}"/>
              </a:ext>
            </a:extLst>
          </p:cNvPr>
          <p:cNvSpPr/>
          <p:nvPr/>
        </p:nvSpPr>
        <p:spPr>
          <a:xfrm>
            <a:off x="5962541" y="3029296"/>
            <a:ext cx="624494" cy="957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3C6C23-641A-151B-D591-2D55783B51B1}"/>
              </a:ext>
            </a:extLst>
          </p:cNvPr>
          <p:cNvSpPr/>
          <p:nvPr/>
        </p:nvSpPr>
        <p:spPr>
          <a:xfrm>
            <a:off x="6587035" y="3029296"/>
            <a:ext cx="624494" cy="957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1ADBE8-9D3B-1C7A-8FEA-BA87A6AEDBC1}"/>
              </a:ext>
            </a:extLst>
          </p:cNvPr>
          <p:cNvSpPr/>
          <p:nvPr/>
        </p:nvSpPr>
        <p:spPr>
          <a:xfrm>
            <a:off x="5338637" y="3389694"/>
            <a:ext cx="624494" cy="95794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C8F2B5-6C1B-6C9C-5718-AF0DCD8CA4E4}"/>
              </a:ext>
            </a:extLst>
          </p:cNvPr>
          <p:cNvSpPr/>
          <p:nvPr/>
        </p:nvSpPr>
        <p:spPr>
          <a:xfrm>
            <a:off x="5962541" y="3389694"/>
            <a:ext cx="624494" cy="95794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AEDD48-7F44-8A23-1B57-D967A94141C2}"/>
              </a:ext>
            </a:extLst>
          </p:cNvPr>
          <p:cNvSpPr/>
          <p:nvPr/>
        </p:nvSpPr>
        <p:spPr>
          <a:xfrm>
            <a:off x="6587035" y="3389694"/>
            <a:ext cx="624494" cy="95794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0F216-8FFF-2CC1-2875-DF06DE77D45F}"/>
              </a:ext>
            </a:extLst>
          </p:cNvPr>
          <p:cNvSpPr/>
          <p:nvPr/>
        </p:nvSpPr>
        <p:spPr>
          <a:xfrm>
            <a:off x="7211529" y="3756406"/>
            <a:ext cx="624494" cy="957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A66E5D-CE80-5BCA-C801-B06A6B755AE7}"/>
              </a:ext>
            </a:extLst>
          </p:cNvPr>
          <p:cNvSpPr/>
          <p:nvPr/>
        </p:nvSpPr>
        <p:spPr>
          <a:xfrm>
            <a:off x="7835433" y="3756406"/>
            <a:ext cx="624494" cy="957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7A2920-4F57-4A71-CA66-519245ACD5E8}"/>
              </a:ext>
            </a:extLst>
          </p:cNvPr>
          <p:cNvSpPr/>
          <p:nvPr/>
        </p:nvSpPr>
        <p:spPr>
          <a:xfrm>
            <a:off x="8459927" y="3756406"/>
            <a:ext cx="624494" cy="957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E6EBF0-89DB-36C0-7BB3-875B984680F1}"/>
              </a:ext>
            </a:extLst>
          </p:cNvPr>
          <p:cNvSpPr/>
          <p:nvPr/>
        </p:nvSpPr>
        <p:spPr>
          <a:xfrm>
            <a:off x="7211529" y="4123118"/>
            <a:ext cx="624494" cy="95794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0CF9C9-5328-6EC4-0012-0DEA541669B3}"/>
              </a:ext>
            </a:extLst>
          </p:cNvPr>
          <p:cNvSpPr/>
          <p:nvPr/>
        </p:nvSpPr>
        <p:spPr>
          <a:xfrm>
            <a:off x="7835433" y="4123118"/>
            <a:ext cx="624494" cy="95794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41C72C-5BB2-CBA3-7BCD-F207A7A6F35D}"/>
              </a:ext>
            </a:extLst>
          </p:cNvPr>
          <p:cNvSpPr/>
          <p:nvPr/>
        </p:nvSpPr>
        <p:spPr>
          <a:xfrm>
            <a:off x="8459927" y="4123118"/>
            <a:ext cx="624494" cy="95794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accent6">
                <a:lumMod val="40000"/>
                <a:lumOff val="60000"/>
              </a:schemeClr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0FD3A-1D16-B9EA-33B8-2B9831D2AF65}"/>
              </a:ext>
            </a:extLst>
          </p:cNvPr>
          <p:cNvSpPr/>
          <p:nvPr/>
        </p:nvSpPr>
        <p:spPr>
          <a:xfrm>
            <a:off x="9084421" y="4489831"/>
            <a:ext cx="624494" cy="95794"/>
          </a:xfrm>
          <a:prstGeom prst="rect">
            <a:avLst/>
          </a:prstGeom>
          <a:solidFill>
            <a:srgbClr val="C19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18F6FE-D3B1-970E-9A55-B79B5039EBCE}"/>
              </a:ext>
            </a:extLst>
          </p:cNvPr>
          <p:cNvSpPr/>
          <p:nvPr/>
        </p:nvSpPr>
        <p:spPr>
          <a:xfrm>
            <a:off x="9708915" y="4489831"/>
            <a:ext cx="624494" cy="95794"/>
          </a:xfrm>
          <a:prstGeom prst="rect">
            <a:avLst/>
          </a:prstGeom>
          <a:solidFill>
            <a:srgbClr val="C19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E48650-1777-5939-3C87-C6BE194B2827}"/>
              </a:ext>
            </a:extLst>
          </p:cNvPr>
          <p:cNvSpPr/>
          <p:nvPr/>
        </p:nvSpPr>
        <p:spPr>
          <a:xfrm>
            <a:off x="10333409" y="4856545"/>
            <a:ext cx="624494" cy="95794"/>
          </a:xfrm>
          <a:prstGeom prst="rect">
            <a:avLst/>
          </a:prstGeom>
          <a:solidFill>
            <a:srgbClr val="C19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9441D4-ACF0-A96D-1EC8-ACE4CAF6CEE7}"/>
              </a:ext>
            </a:extLst>
          </p:cNvPr>
          <p:cNvSpPr/>
          <p:nvPr/>
        </p:nvSpPr>
        <p:spPr>
          <a:xfrm>
            <a:off x="10957903" y="4856545"/>
            <a:ext cx="624494" cy="95794"/>
          </a:xfrm>
          <a:prstGeom prst="rect">
            <a:avLst/>
          </a:prstGeom>
          <a:solidFill>
            <a:srgbClr val="C19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BB733F2-DC55-B1DD-A052-EB8888B3BD0A}"/>
              </a:ext>
            </a:extLst>
          </p:cNvPr>
          <p:cNvGrpSpPr/>
          <p:nvPr/>
        </p:nvGrpSpPr>
        <p:grpSpPr>
          <a:xfrm>
            <a:off x="10021162" y="5296155"/>
            <a:ext cx="1594930" cy="888526"/>
            <a:chOff x="9690115" y="5423705"/>
            <a:chExt cx="1594930" cy="88852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1E922F8-8368-8E16-4317-421290E9B605}"/>
                </a:ext>
              </a:extLst>
            </p:cNvPr>
            <p:cNvGrpSpPr/>
            <p:nvPr/>
          </p:nvGrpSpPr>
          <p:grpSpPr>
            <a:xfrm>
              <a:off x="9787580" y="5460274"/>
              <a:ext cx="1497465" cy="826173"/>
              <a:chOff x="9787580" y="5460274"/>
              <a:chExt cx="1497465" cy="826173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74F734B-BD83-C42D-1488-0C2DC870EA13}"/>
                  </a:ext>
                </a:extLst>
              </p:cNvPr>
              <p:cNvSpPr/>
              <p:nvPr/>
            </p:nvSpPr>
            <p:spPr>
              <a:xfrm>
                <a:off x="9787580" y="6119070"/>
                <a:ext cx="624494" cy="95794"/>
              </a:xfrm>
              <a:prstGeom prst="rect">
                <a:avLst/>
              </a:prstGeom>
              <a:solidFill>
                <a:srgbClr val="C198E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7A83D40-3B10-DA66-19EF-23B7EA8E658B}"/>
                  </a:ext>
                </a:extLst>
              </p:cNvPr>
              <p:cNvSpPr/>
              <p:nvPr/>
            </p:nvSpPr>
            <p:spPr>
              <a:xfrm>
                <a:off x="9787580" y="5541241"/>
                <a:ext cx="624494" cy="9579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DBB2D39-B852-25AB-6C38-A0674B258C0F}"/>
                  </a:ext>
                </a:extLst>
              </p:cNvPr>
              <p:cNvSpPr/>
              <p:nvPr/>
            </p:nvSpPr>
            <p:spPr>
              <a:xfrm>
                <a:off x="9787580" y="5830155"/>
                <a:ext cx="624494" cy="95794"/>
              </a:xfrm>
              <a:prstGeom prst="rect">
                <a:avLst/>
              </a:prstGeom>
              <a:pattFill prst="wdDnDiag">
                <a:fgClr>
                  <a:schemeClr val="bg1">
                    <a:lumMod val="50000"/>
                  </a:schemeClr>
                </a:fgClr>
                <a:bgClr>
                  <a:schemeClr val="accent6">
                    <a:lumMod val="40000"/>
                    <a:lumOff val="60000"/>
                  </a:schemeClr>
                </a:bgClr>
              </a:patt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4B1CAE-6062-51F6-7F33-AE3A4FE40FA4}"/>
                  </a:ext>
                </a:extLst>
              </p:cNvPr>
              <p:cNvSpPr txBox="1"/>
              <p:nvPr/>
            </p:nvSpPr>
            <p:spPr>
              <a:xfrm>
                <a:off x="10449023" y="5460274"/>
                <a:ext cx="6244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김어진</a:t>
                </a:r>
                <a:endParaRPr lang="ko-KR" alt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B8B7E3E-9AE7-D5EE-D85A-4BF942DBCE21}"/>
                  </a:ext>
                </a:extLst>
              </p:cNvPr>
              <p:cNvSpPr txBox="1"/>
              <p:nvPr/>
            </p:nvSpPr>
            <p:spPr>
              <a:xfrm>
                <a:off x="10449023" y="5750250"/>
                <a:ext cx="6244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/>
                  <a:t>김호중</a:t>
                </a:r>
                <a:endParaRPr lang="ko-KR" altLang="en-US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D605E6-0DDA-4AA6-9BE8-5CFF35BDD054}"/>
                  </a:ext>
                </a:extLst>
              </p:cNvPr>
              <p:cNvSpPr txBox="1"/>
              <p:nvPr/>
            </p:nvSpPr>
            <p:spPr>
              <a:xfrm>
                <a:off x="10449023" y="6040226"/>
                <a:ext cx="8360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공통 진행</a:t>
                </a:r>
                <a:endParaRPr lang="ko-KR" altLang="en-US" dirty="0"/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AA3DFD-542B-96B5-A714-C96F29A4CB35}"/>
                </a:ext>
              </a:extLst>
            </p:cNvPr>
            <p:cNvSpPr/>
            <p:nvPr/>
          </p:nvSpPr>
          <p:spPr>
            <a:xfrm>
              <a:off x="9690115" y="5423705"/>
              <a:ext cx="1517816" cy="88852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439AA-137D-205D-A019-B7FC3860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513DAA-0CF4-2DF0-66FB-44905CB7B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3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9760C-296C-A0A5-E90F-790E9482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개발에 사용된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B381D-09D3-D0DE-7E30-8F17482FD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CAPTCHA DB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PostgreSQL : </a:t>
            </a:r>
            <a:r>
              <a:rPr lang="ko-KR" altLang="en-US" dirty="0"/>
              <a:t>오픈소스 관계형 데이터베이스 </a:t>
            </a:r>
            <a:r>
              <a:rPr lang="en-US" altLang="ko-KR" dirty="0"/>
              <a:t>(</a:t>
            </a:r>
            <a:r>
              <a:rPr lang="ko-KR" altLang="en-US" dirty="0"/>
              <a:t>데이터를 테이블 형태로 구성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psycopg2 : Python</a:t>
            </a:r>
            <a:r>
              <a:rPr lang="ko-KR" altLang="en-US" dirty="0"/>
              <a:t>에서 </a:t>
            </a:r>
            <a:r>
              <a:rPr lang="en-US" altLang="ko-KR" dirty="0"/>
              <a:t>PostgreSQL</a:t>
            </a:r>
            <a:r>
              <a:rPr lang="ko-KR" altLang="en-US" dirty="0"/>
              <a:t>을 사용하기 위해 필요한 라이브러리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CAPTCHA </a:t>
            </a:r>
            <a:r>
              <a:rPr lang="ko-KR" altLang="en-US" dirty="0"/>
              <a:t>학습 모듈</a:t>
            </a:r>
            <a:endParaRPr lang="en-US" altLang="ko-KR" dirty="0"/>
          </a:p>
          <a:p>
            <a:pPr lvl="1"/>
            <a:r>
              <a:rPr lang="en-US" altLang="ko-KR" dirty="0"/>
              <a:t>K-NN </a:t>
            </a:r>
            <a:r>
              <a:rPr lang="ko-KR" altLang="en-US" dirty="0"/>
              <a:t>알고리즘 </a:t>
            </a:r>
            <a:r>
              <a:rPr lang="en-US" altLang="ko-KR" dirty="0"/>
              <a:t>: </a:t>
            </a:r>
            <a:r>
              <a:rPr lang="ko-KR" altLang="en-US" dirty="0"/>
              <a:t>데이터로부터 거리가 가까운 </a:t>
            </a:r>
            <a:r>
              <a:rPr lang="en-US" altLang="ko-KR" dirty="0"/>
              <a:t>‘k’</a:t>
            </a:r>
            <a:r>
              <a:rPr lang="ko-KR" altLang="en-US" dirty="0"/>
              <a:t>개 데이터의 레이블을 참조하여 분류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CAPTCHA UI</a:t>
            </a:r>
            <a:r>
              <a:rPr lang="ko-KR" altLang="en-US" dirty="0"/>
              <a:t> 모듈</a:t>
            </a:r>
            <a:endParaRPr lang="en-US" altLang="ko-KR" dirty="0"/>
          </a:p>
          <a:p>
            <a:pPr lvl="1"/>
            <a:r>
              <a:rPr lang="en-US" altLang="ko-KR" dirty="0"/>
              <a:t>OpenCV : </a:t>
            </a:r>
            <a:r>
              <a:rPr lang="ko-KR" altLang="en-US" dirty="0"/>
              <a:t>이미지를 읽어</a:t>
            </a:r>
            <a:r>
              <a:rPr lang="en-US" altLang="ko-KR" dirty="0"/>
              <a:t> </a:t>
            </a:r>
            <a:r>
              <a:rPr lang="ko-KR" altLang="en-US" dirty="0"/>
              <a:t>화면에 띄워주는 윈도우 생성</a:t>
            </a:r>
            <a:r>
              <a:rPr lang="en-US" altLang="ko-KR" dirty="0"/>
              <a:t>, </a:t>
            </a:r>
            <a:r>
              <a:rPr lang="ko-KR" altLang="en-US" dirty="0"/>
              <a:t>마우스 이벤트 처리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E3F17-EFFE-3F2F-9AE1-5B8C41FEB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434B2-ED48-1542-D775-27F86F68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구조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B7BD3D-9241-944C-28E5-8E38274FA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65483" y="6492875"/>
            <a:ext cx="2743200" cy="365125"/>
          </a:xfrm>
        </p:spPr>
        <p:txBody>
          <a:bodyPr/>
          <a:lstStyle/>
          <a:p>
            <a:fld id="{D9077D98-EF84-479F-B0A6-B3152D61A2E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195FAC1D-CDD8-B9B7-D932-10190BED2B67}"/>
              </a:ext>
            </a:extLst>
          </p:cNvPr>
          <p:cNvSpPr/>
          <p:nvPr/>
        </p:nvSpPr>
        <p:spPr>
          <a:xfrm>
            <a:off x="2214009" y="3415974"/>
            <a:ext cx="340549" cy="484103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68F39C-639F-F13E-8F9F-6C1621E7A4CE}"/>
              </a:ext>
            </a:extLst>
          </p:cNvPr>
          <p:cNvGrpSpPr/>
          <p:nvPr/>
        </p:nvGrpSpPr>
        <p:grpSpPr>
          <a:xfrm>
            <a:off x="1254344" y="1513036"/>
            <a:ext cx="2259879" cy="1618303"/>
            <a:chOff x="1245326" y="1682246"/>
            <a:chExt cx="2259879" cy="161830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A81AEDE-9CB2-6A07-4A2F-98AD14B5CBCF}"/>
                </a:ext>
              </a:extLst>
            </p:cNvPr>
            <p:cNvSpPr/>
            <p:nvPr/>
          </p:nvSpPr>
          <p:spPr>
            <a:xfrm>
              <a:off x="1245326" y="1820091"/>
              <a:ext cx="2259879" cy="1480458"/>
            </a:xfrm>
            <a:prstGeom prst="roundRect">
              <a:avLst>
                <a:gd name="adj" fmla="val 12525"/>
              </a:avLst>
            </a:prstGeom>
            <a:solidFill>
              <a:srgbClr val="D9EFFF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36382F2-0D1E-5AB4-B1FD-A9A008D524A8}"/>
                </a:ext>
              </a:extLst>
            </p:cNvPr>
            <p:cNvGrpSpPr/>
            <p:nvPr/>
          </p:nvGrpSpPr>
          <p:grpSpPr>
            <a:xfrm>
              <a:off x="1352638" y="2099755"/>
              <a:ext cx="2152567" cy="1103092"/>
              <a:chOff x="1352638" y="2122981"/>
              <a:chExt cx="2152567" cy="1103092"/>
            </a:xfrm>
          </p:grpSpPr>
          <p:pic>
            <p:nvPicPr>
              <p:cNvPr id="3" name="Picture 2" descr="vintage - resources">
                <a:extLst>
                  <a:ext uri="{FF2B5EF4-FFF2-40B4-BE49-F238E27FC236}">
                    <a16:creationId xmlns:a16="http://schemas.microsoft.com/office/drawing/2014/main" id="{618F2BEF-2277-6CEE-B9BB-C9E15D8592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2638" y="2122981"/>
                <a:ext cx="1746832" cy="655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내용 개체 틀 7" descr="텍스트, 인간의 얼굴, 스케치, 문구용품이(가) 표시된 사진&#10;&#10;자동 생성된 설명">
                <a:extLst>
                  <a:ext uri="{FF2B5EF4-FFF2-40B4-BE49-F238E27FC236}">
                    <a16:creationId xmlns:a16="http://schemas.microsoft.com/office/drawing/2014/main" id="{9D0A2715-DA39-10E8-E4E9-71794FA98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0682" y="2288859"/>
                <a:ext cx="844523" cy="93721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A4A6C58-4B66-8EFC-9831-275CF0A83681}"/>
                </a:ext>
              </a:extLst>
            </p:cNvPr>
            <p:cNvSpPr/>
            <p:nvPr/>
          </p:nvSpPr>
          <p:spPr>
            <a:xfrm>
              <a:off x="1607568" y="1682246"/>
              <a:ext cx="1535394" cy="2882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1. Face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dataset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73CD3-51E5-3F26-3BD0-393E1BE8EC9F}"/>
              </a:ext>
            </a:extLst>
          </p:cNvPr>
          <p:cNvGrpSpPr/>
          <p:nvPr/>
        </p:nvGrpSpPr>
        <p:grpSpPr>
          <a:xfrm>
            <a:off x="1254344" y="4184712"/>
            <a:ext cx="2259879" cy="1618303"/>
            <a:chOff x="1672616" y="4341452"/>
            <a:chExt cx="2259879" cy="161830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9DC03D8-65F4-8390-6006-84E518310593}"/>
                </a:ext>
              </a:extLst>
            </p:cNvPr>
            <p:cNvGrpSpPr/>
            <p:nvPr/>
          </p:nvGrpSpPr>
          <p:grpSpPr>
            <a:xfrm>
              <a:off x="1672616" y="4341452"/>
              <a:ext cx="2259879" cy="1618303"/>
              <a:chOff x="1672616" y="4341452"/>
              <a:chExt cx="2259879" cy="1618303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C5CADEF-6C75-DFE0-7AAA-842526C00C8F}"/>
                  </a:ext>
                </a:extLst>
              </p:cNvPr>
              <p:cNvSpPr/>
              <p:nvPr/>
            </p:nvSpPr>
            <p:spPr>
              <a:xfrm>
                <a:off x="1672616" y="4479297"/>
                <a:ext cx="2259879" cy="1480458"/>
              </a:xfrm>
              <a:prstGeom prst="roundRect">
                <a:avLst>
                  <a:gd name="adj" fmla="val 12525"/>
                </a:avLst>
              </a:prstGeom>
              <a:solidFill>
                <a:srgbClr val="D9EFFF"/>
              </a:solid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BEE6709-737D-D436-4F81-512F6C0080C1}"/>
                  </a:ext>
                </a:extLst>
              </p:cNvPr>
              <p:cNvSpPr/>
              <p:nvPr/>
            </p:nvSpPr>
            <p:spPr>
              <a:xfrm>
                <a:off x="2034858" y="4341452"/>
                <a:ext cx="1535394" cy="2882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2. </a:t>
                </a:r>
                <a:r>
                  <a:rPr lang="en-US" altLang="ko-KR" sz="1400" b="1" dirty="0" err="1">
                    <a:solidFill>
                      <a:schemeClr val="tx1"/>
                    </a:solidFill>
                  </a:rPr>
                  <a:t>DataBase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7" name="그림 26" descr="스크린샷, 사각형, 직사각형, 라인이(가) 표시된 사진&#10;&#10;자동 생성된 설명">
              <a:extLst>
                <a:ext uri="{FF2B5EF4-FFF2-40B4-BE49-F238E27FC236}">
                  <a16:creationId xmlns:a16="http://schemas.microsoft.com/office/drawing/2014/main" id="{FD61A849-EBD1-ED46-CE5A-B3B1DB0C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693" y="4733306"/>
              <a:ext cx="2060562" cy="699658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ACCD6-3A12-3923-E070-69B48A293593}"/>
                </a:ext>
              </a:extLst>
            </p:cNvPr>
            <p:cNvGrpSpPr/>
            <p:nvPr/>
          </p:nvGrpSpPr>
          <p:grpSpPr>
            <a:xfrm>
              <a:off x="1826468" y="4838352"/>
              <a:ext cx="972505" cy="1010357"/>
              <a:chOff x="1856300" y="4830315"/>
              <a:chExt cx="972505" cy="1010357"/>
            </a:xfrm>
          </p:grpSpPr>
          <p:pic>
            <p:nvPicPr>
              <p:cNvPr id="24" name="내용 개체 틀 16" descr="데이터베이스 단색으로 채워진">
                <a:extLst>
                  <a:ext uri="{FF2B5EF4-FFF2-40B4-BE49-F238E27FC236}">
                    <a16:creationId xmlns:a16="http://schemas.microsoft.com/office/drawing/2014/main" id="{780F3C04-0744-6321-ED08-67A9F0BB8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64870" y="4830315"/>
                <a:ext cx="763935" cy="763935"/>
              </a:xfrm>
              <a:prstGeom prst="rect">
                <a:avLst/>
              </a:prstGeom>
              <a:noFill/>
            </p:spPr>
          </p:pic>
          <p:pic>
            <p:nvPicPr>
              <p:cNvPr id="25" name="Picture 2" descr="PostgreSQL 이란? - RastaLion IT Blog">
                <a:extLst>
                  <a:ext uri="{FF2B5EF4-FFF2-40B4-BE49-F238E27FC236}">
                    <a16:creationId xmlns:a16="http://schemas.microsoft.com/office/drawing/2014/main" id="{37E52A5C-3F3E-127C-61D4-0DA5FEC728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300" y="5136227"/>
                <a:ext cx="728906" cy="70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8CC6CD9-13FA-564D-E728-8114DA5788DA}"/>
              </a:ext>
            </a:extLst>
          </p:cNvPr>
          <p:cNvGrpSpPr/>
          <p:nvPr/>
        </p:nvGrpSpPr>
        <p:grpSpPr>
          <a:xfrm>
            <a:off x="8200781" y="1497681"/>
            <a:ext cx="2984966" cy="4085965"/>
            <a:chOff x="8244324" y="1278514"/>
            <a:chExt cx="2984966" cy="408596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DB7AF8-11ED-79AD-1A4E-C0790856AA1E}"/>
                </a:ext>
              </a:extLst>
            </p:cNvPr>
            <p:cNvGrpSpPr/>
            <p:nvPr/>
          </p:nvGrpSpPr>
          <p:grpSpPr>
            <a:xfrm>
              <a:off x="8244324" y="1278514"/>
              <a:ext cx="2984966" cy="4085965"/>
              <a:chOff x="1672617" y="4341452"/>
              <a:chExt cx="2984966" cy="4085965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F761AA5-4E31-C1A7-D53B-B95BACBFB9B2}"/>
                  </a:ext>
                </a:extLst>
              </p:cNvPr>
              <p:cNvSpPr/>
              <p:nvPr/>
            </p:nvSpPr>
            <p:spPr>
              <a:xfrm>
                <a:off x="1672617" y="4479296"/>
                <a:ext cx="2984966" cy="3948121"/>
              </a:xfrm>
              <a:prstGeom prst="roundRect">
                <a:avLst>
                  <a:gd name="adj" fmla="val 12525"/>
                </a:avLst>
              </a:prstGeom>
              <a:solidFill>
                <a:srgbClr val="D9EFFF"/>
              </a:solid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BC946D8-6219-8549-551F-9C2E7689AD58}"/>
                  </a:ext>
                </a:extLst>
              </p:cNvPr>
              <p:cNvSpPr/>
              <p:nvPr/>
            </p:nvSpPr>
            <p:spPr>
              <a:xfrm>
                <a:off x="2397403" y="4341452"/>
                <a:ext cx="1535394" cy="2882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4. CAPTCHA UI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9" name="그림 38" descr="인간의 얼굴, 여성, 미소, 텍스트이(가) 표시된 사진&#10;&#10;자동 생성된 설명">
              <a:extLst>
                <a:ext uri="{FF2B5EF4-FFF2-40B4-BE49-F238E27FC236}">
                  <a16:creationId xmlns:a16="http://schemas.microsoft.com/office/drawing/2014/main" id="{41EB0A17-CA2B-A0F3-52A0-DCD92B18D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4014" y="1736534"/>
              <a:ext cx="2347565" cy="33849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0" name="그래픽 49" descr="커서 단색으로 채워진">
              <a:extLst>
                <a:ext uri="{FF2B5EF4-FFF2-40B4-BE49-F238E27FC236}">
                  <a16:creationId xmlns:a16="http://schemas.microsoft.com/office/drawing/2014/main" id="{BB5D9639-CED4-0FA4-383C-66F4B668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42943" y="4416027"/>
              <a:ext cx="779854" cy="779854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2EE85B6-A4DE-0A47-B4FD-8BE9A9F3456C}"/>
              </a:ext>
            </a:extLst>
          </p:cNvPr>
          <p:cNvGrpSpPr/>
          <p:nvPr/>
        </p:nvGrpSpPr>
        <p:grpSpPr>
          <a:xfrm>
            <a:off x="4683831" y="2167525"/>
            <a:ext cx="2418975" cy="2259680"/>
            <a:chOff x="4822141" y="1815931"/>
            <a:chExt cx="2418975" cy="225968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D75939E-E877-691B-F192-6549C54CC9C1}"/>
                </a:ext>
              </a:extLst>
            </p:cNvPr>
            <p:cNvSpPr/>
            <p:nvPr/>
          </p:nvSpPr>
          <p:spPr>
            <a:xfrm>
              <a:off x="4822141" y="1953775"/>
              <a:ext cx="2418975" cy="2121836"/>
            </a:xfrm>
            <a:prstGeom prst="roundRect">
              <a:avLst>
                <a:gd name="adj" fmla="val 12525"/>
              </a:avLst>
            </a:prstGeom>
            <a:solidFill>
              <a:srgbClr val="D9EFFF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865D9A6-5558-CB86-FB39-95B0B6BE353A}"/>
                </a:ext>
              </a:extLst>
            </p:cNvPr>
            <p:cNvSpPr/>
            <p:nvPr/>
          </p:nvSpPr>
          <p:spPr>
            <a:xfrm>
              <a:off x="5263930" y="1815931"/>
              <a:ext cx="1535394" cy="2882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3. Learning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A5C7225-21FB-DFD8-A883-A79327DC4D2C}"/>
                </a:ext>
              </a:extLst>
            </p:cNvPr>
            <p:cNvGrpSpPr/>
            <p:nvPr/>
          </p:nvGrpSpPr>
          <p:grpSpPr>
            <a:xfrm>
              <a:off x="4943994" y="2271533"/>
              <a:ext cx="2175268" cy="1728851"/>
              <a:chOff x="4584625" y="2399175"/>
              <a:chExt cx="2347565" cy="1865789"/>
            </a:xfrm>
            <a:noFill/>
          </p:grpSpPr>
          <p:pic>
            <p:nvPicPr>
              <p:cNvPr id="1028" name="Picture 4" descr="R] — 제품 추천 시스템의 이해. 디지털 세상에서는 버튼 클릭 한 번으로 모든 것을 할 수 있다. 모든… | by 미완성의 신 |  Medium">
                <a:extLst>
                  <a:ext uri="{FF2B5EF4-FFF2-40B4-BE49-F238E27FC236}">
                    <a16:creationId xmlns:a16="http://schemas.microsoft.com/office/drawing/2014/main" id="{D1C4BA46-832F-F7B6-458F-C5C5075089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4625" y="2399175"/>
                <a:ext cx="2347565" cy="1554747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BDA9FD-2A63-4D8F-8BA1-597463888C61}"/>
                  </a:ext>
                </a:extLst>
              </p:cNvPr>
              <p:cNvSpPr txBox="1"/>
              <p:nvPr/>
            </p:nvSpPr>
            <p:spPr>
              <a:xfrm>
                <a:off x="4891922" y="3957187"/>
                <a:ext cx="1732969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&lt; K-NN </a:t>
                </a:r>
                <a:r>
                  <a:rPr lang="ko-KR" altLang="en-US" sz="1200" dirty="0"/>
                  <a:t>알고리즘 </a:t>
                </a:r>
                <a:r>
                  <a:rPr lang="en-US" altLang="ko-KR" sz="1200" dirty="0"/>
                  <a:t>&gt;</a:t>
                </a:r>
                <a:endParaRPr lang="ko-KR" altLang="en-US" sz="1200" dirty="0"/>
              </a:p>
            </p:txBody>
          </p:sp>
        </p:grpSp>
      </p:grp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1E809DE9-0EC3-269B-E758-06448033DB29}"/>
              </a:ext>
            </a:extLst>
          </p:cNvPr>
          <p:cNvSpPr/>
          <p:nvPr/>
        </p:nvSpPr>
        <p:spPr>
          <a:xfrm rot="16200000">
            <a:off x="3982478" y="3173922"/>
            <a:ext cx="340549" cy="484103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3444836-9517-CA42-684A-5B0843C52639}"/>
              </a:ext>
            </a:extLst>
          </p:cNvPr>
          <p:cNvSpPr/>
          <p:nvPr/>
        </p:nvSpPr>
        <p:spPr>
          <a:xfrm rot="16200000">
            <a:off x="7463610" y="3173922"/>
            <a:ext cx="340549" cy="484103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16143-2917-5F62-1CC6-1C5E9476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구조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3A966A-B509-6752-BF2B-C9A4564291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60A8CC2-B21F-3083-A831-B54914FC3D98}"/>
              </a:ext>
            </a:extLst>
          </p:cNvPr>
          <p:cNvGrpSpPr/>
          <p:nvPr/>
        </p:nvGrpSpPr>
        <p:grpSpPr>
          <a:xfrm>
            <a:off x="1673947" y="1731784"/>
            <a:ext cx="8844106" cy="4385341"/>
            <a:chOff x="974078" y="1731784"/>
            <a:chExt cx="8844106" cy="4385341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243903B-9E98-5327-316B-DDC7AAA2A2C1}"/>
                </a:ext>
              </a:extLst>
            </p:cNvPr>
            <p:cNvSpPr/>
            <p:nvPr/>
          </p:nvSpPr>
          <p:spPr>
            <a:xfrm>
              <a:off x="974078" y="3624819"/>
              <a:ext cx="4190105" cy="609788"/>
            </a:xfrm>
            <a:prstGeom prst="roundRect">
              <a:avLst>
                <a:gd name="adj" fmla="val 1252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1E920F2B-EE04-3B51-8A8C-83597B69E8F4}"/>
                </a:ext>
              </a:extLst>
            </p:cNvPr>
            <p:cNvSpPr/>
            <p:nvPr/>
          </p:nvSpPr>
          <p:spPr>
            <a:xfrm>
              <a:off x="7659918" y="1731784"/>
              <a:ext cx="2158266" cy="4385341"/>
            </a:xfrm>
            <a:prstGeom prst="roundRect">
              <a:avLst>
                <a:gd name="adj" fmla="val 1252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909BD1-3A95-4D30-F021-A04BB4465D93}"/>
                </a:ext>
              </a:extLst>
            </p:cNvPr>
            <p:cNvSpPr/>
            <p:nvPr/>
          </p:nvSpPr>
          <p:spPr>
            <a:xfrm>
              <a:off x="974078" y="1731784"/>
              <a:ext cx="6219200" cy="1682199"/>
            </a:xfrm>
            <a:prstGeom prst="roundRect">
              <a:avLst>
                <a:gd name="adj" fmla="val 12525"/>
              </a:avLst>
            </a:prstGeom>
            <a:solidFill>
              <a:srgbClr val="E7F5FF"/>
            </a:solidFill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7DE5E1B-C851-E134-3D62-A54EF88ACCB4}"/>
                </a:ext>
              </a:extLst>
            </p:cNvPr>
            <p:cNvSpPr/>
            <p:nvPr/>
          </p:nvSpPr>
          <p:spPr>
            <a:xfrm>
              <a:off x="1140824" y="3774969"/>
              <a:ext cx="1750422" cy="33214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K-NN</a:t>
              </a:r>
              <a:r>
                <a:rPr lang="ko-KR" altLang="en-US" sz="1200" dirty="0">
                  <a:solidFill>
                    <a:schemeClr val="tx1"/>
                  </a:solidFill>
                </a:rPr>
                <a:t> 알고리즘 학습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A1E8AA8-CD5F-3128-2022-B0DB948A8430}"/>
                </a:ext>
              </a:extLst>
            </p:cNvPr>
            <p:cNvSpPr/>
            <p:nvPr/>
          </p:nvSpPr>
          <p:spPr>
            <a:xfrm>
              <a:off x="7863841" y="2472701"/>
              <a:ext cx="1750422" cy="3321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성별 무작위 출제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A021965-196C-63F9-74A6-5425A8FA16F7}"/>
                </a:ext>
              </a:extLst>
            </p:cNvPr>
            <p:cNvSpPr/>
            <p:nvPr/>
          </p:nvSpPr>
          <p:spPr>
            <a:xfrm>
              <a:off x="7863841" y="1897211"/>
              <a:ext cx="1750422" cy="3321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CAPTCHA UI </a:t>
              </a:r>
              <a:r>
                <a:rPr lang="ko-KR" altLang="en-US" sz="1200" dirty="0">
                  <a:solidFill>
                    <a:schemeClr val="tx1"/>
                  </a:solidFill>
                </a:rPr>
                <a:t>구성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067F2D0-0350-52F2-5390-D1E8213CD51E}"/>
                </a:ext>
              </a:extLst>
            </p:cNvPr>
            <p:cNvSpPr/>
            <p:nvPr/>
          </p:nvSpPr>
          <p:spPr>
            <a:xfrm>
              <a:off x="7863841" y="3048191"/>
              <a:ext cx="1750422" cy="3321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남녀 사진 배치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F0B7E7C-DACD-8340-23BE-86C94D6A6189}"/>
                </a:ext>
              </a:extLst>
            </p:cNvPr>
            <p:cNvSpPr/>
            <p:nvPr/>
          </p:nvSpPr>
          <p:spPr>
            <a:xfrm>
              <a:off x="7863841" y="3623681"/>
              <a:ext cx="1750422" cy="3321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사용자 선택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754BC98-BF01-16CB-B3DE-3AF05C081CAE}"/>
                </a:ext>
              </a:extLst>
            </p:cNvPr>
            <p:cNvSpPr/>
            <p:nvPr/>
          </p:nvSpPr>
          <p:spPr>
            <a:xfrm>
              <a:off x="7863841" y="4199171"/>
              <a:ext cx="1750422" cy="3321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분석 결과와 대조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AE122FB-DEEA-C562-A45A-621F01CCA8CE}"/>
                </a:ext>
              </a:extLst>
            </p:cNvPr>
            <p:cNvSpPr/>
            <p:nvPr/>
          </p:nvSpPr>
          <p:spPr>
            <a:xfrm>
              <a:off x="7863841" y="5423231"/>
              <a:ext cx="1750422" cy="3321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결과 출력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416A52A-BDCC-770E-E9ED-CA9E0DC9B48F}"/>
                </a:ext>
              </a:extLst>
            </p:cNvPr>
            <p:cNvGrpSpPr/>
            <p:nvPr/>
          </p:nvGrpSpPr>
          <p:grpSpPr>
            <a:xfrm>
              <a:off x="7863841" y="4774661"/>
              <a:ext cx="1750422" cy="405220"/>
              <a:chOff x="7863841" y="4703454"/>
              <a:chExt cx="1750422" cy="40522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1" name="순서도: 판단 20">
                <a:extLst>
                  <a:ext uri="{FF2B5EF4-FFF2-40B4-BE49-F238E27FC236}">
                    <a16:creationId xmlns:a16="http://schemas.microsoft.com/office/drawing/2014/main" id="{E9461041-18EF-2773-5B46-43C414BF88D3}"/>
                  </a:ext>
                </a:extLst>
              </p:cNvPr>
              <p:cNvSpPr/>
              <p:nvPr/>
            </p:nvSpPr>
            <p:spPr>
              <a:xfrm>
                <a:off x="7863841" y="4703454"/>
                <a:ext cx="1750422" cy="405220"/>
              </a:xfrm>
              <a:prstGeom prst="flowChartDecision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3F262-078B-DA41-681D-9A6B300DD6AA}"/>
                  </a:ext>
                </a:extLst>
              </p:cNvPr>
              <p:cNvSpPr txBox="1"/>
              <p:nvPr/>
            </p:nvSpPr>
            <p:spPr>
              <a:xfrm>
                <a:off x="8222395" y="4783176"/>
                <a:ext cx="101502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10</a:t>
                </a:r>
                <a:r>
                  <a:rPr lang="ko-KR" altLang="en-US" sz="1000" dirty="0"/>
                  <a:t>개 이상 일치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AB21CF8-1259-F77D-E1D0-18F547505C9C}"/>
                </a:ext>
              </a:extLst>
            </p:cNvPr>
            <p:cNvSpPr/>
            <p:nvPr/>
          </p:nvSpPr>
          <p:spPr>
            <a:xfrm>
              <a:off x="3197503" y="1901082"/>
              <a:ext cx="1750422" cy="3321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이미지 수집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8D9C20A-4D3A-1757-FA9B-D31C1B30B702}"/>
                </a:ext>
              </a:extLst>
            </p:cNvPr>
            <p:cNvSpPr/>
            <p:nvPr/>
          </p:nvSpPr>
          <p:spPr>
            <a:xfrm>
              <a:off x="3197503" y="2399562"/>
              <a:ext cx="1750422" cy="3321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이미지 정규화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A3B9FE5-FC96-AF0B-2409-854BDA69A91B}"/>
                </a:ext>
              </a:extLst>
            </p:cNvPr>
            <p:cNvSpPr/>
            <p:nvPr/>
          </p:nvSpPr>
          <p:spPr>
            <a:xfrm>
              <a:off x="1140824" y="2898042"/>
              <a:ext cx="1750422" cy="3321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학습 이미지 </a:t>
              </a:r>
              <a:r>
                <a:rPr lang="en-US" altLang="ko-KR" sz="1200" dirty="0">
                  <a:solidFill>
                    <a:schemeClr val="tx1"/>
                  </a:solidFill>
                </a:rPr>
                <a:t>DB </a:t>
              </a:r>
              <a:r>
                <a:rPr lang="ko-KR" altLang="en-US" sz="1200" dirty="0">
                  <a:solidFill>
                    <a:schemeClr val="tx1"/>
                  </a:solidFill>
                </a:rPr>
                <a:t>저장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478A2BDD-4726-43E5-3F8D-668BB9D4766B}"/>
                </a:ext>
              </a:extLst>
            </p:cNvPr>
            <p:cNvSpPr/>
            <p:nvPr/>
          </p:nvSpPr>
          <p:spPr>
            <a:xfrm>
              <a:off x="3197503" y="2898041"/>
              <a:ext cx="1750422" cy="3321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검증 이미지 </a:t>
              </a:r>
              <a:r>
                <a:rPr lang="en-US" altLang="ko-KR" sz="1200" dirty="0">
                  <a:solidFill>
                    <a:schemeClr val="tx1"/>
                  </a:solidFill>
                </a:rPr>
                <a:t>DB </a:t>
              </a:r>
              <a:r>
                <a:rPr lang="ko-KR" altLang="en-US" sz="1200" dirty="0">
                  <a:solidFill>
                    <a:schemeClr val="tx1"/>
                  </a:solidFill>
                </a:rPr>
                <a:t>저장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0019FA5-FFDF-0EA3-C306-3231D0CECD6F}"/>
                </a:ext>
              </a:extLst>
            </p:cNvPr>
            <p:cNvSpPr/>
            <p:nvPr/>
          </p:nvSpPr>
          <p:spPr>
            <a:xfrm>
              <a:off x="5254183" y="2898042"/>
              <a:ext cx="1750422" cy="3321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출제 이미지 </a:t>
              </a:r>
              <a:r>
                <a:rPr lang="en-US" altLang="ko-KR" sz="1200" dirty="0">
                  <a:solidFill>
                    <a:schemeClr val="tx1"/>
                  </a:solidFill>
                </a:rPr>
                <a:t>DB </a:t>
              </a:r>
              <a:r>
                <a:rPr lang="ko-KR" altLang="en-US" sz="1200" dirty="0">
                  <a:solidFill>
                    <a:schemeClr val="tx1"/>
                  </a:solidFill>
                </a:rPr>
                <a:t>저장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C8F4E448-D8CF-9A14-CF1B-A7673EEFD7AA}"/>
                </a:ext>
              </a:extLst>
            </p:cNvPr>
            <p:cNvSpPr/>
            <p:nvPr/>
          </p:nvSpPr>
          <p:spPr>
            <a:xfrm>
              <a:off x="3197503" y="3774969"/>
              <a:ext cx="1750422" cy="33214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K-NN</a:t>
              </a:r>
              <a:r>
                <a:rPr lang="ko-KR" altLang="en-US" sz="1200" dirty="0">
                  <a:solidFill>
                    <a:schemeClr val="tx1"/>
                  </a:solidFill>
                </a:rPr>
                <a:t> 알고리즘 검증</a:t>
              </a: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1D7F081-3820-BB4F-DB8B-AEFFB4E70340}"/>
                </a:ext>
              </a:extLst>
            </p:cNvPr>
            <p:cNvGrpSpPr/>
            <p:nvPr/>
          </p:nvGrpSpPr>
          <p:grpSpPr>
            <a:xfrm>
              <a:off x="1140825" y="2229352"/>
              <a:ext cx="8473437" cy="3526020"/>
              <a:chOff x="1140825" y="2229352"/>
              <a:chExt cx="8473437" cy="3526020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9CAC41ED-0D9D-0A72-1517-50542CA56CE4}"/>
                  </a:ext>
                </a:extLst>
              </p:cNvPr>
              <p:cNvCxnSpPr>
                <a:stCxn id="7" idx="2"/>
                <a:endCxn id="9" idx="0"/>
              </p:cNvCxnSpPr>
              <p:nvPr/>
            </p:nvCxnSpPr>
            <p:spPr>
              <a:xfrm>
                <a:off x="4072714" y="2233223"/>
                <a:ext cx="0" cy="166339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4965A40-014F-0F11-325F-ABED998374AA}"/>
                  </a:ext>
                </a:extLst>
              </p:cNvPr>
              <p:cNvCxnSpPr>
                <a:cxnSpLocks/>
                <a:stCxn id="9" idx="2"/>
                <a:endCxn id="62" idx="0"/>
              </p:cNvCxnSpPr>
              <p:nvPr/>
            </p:nvCxnSpPr>
            <p:spPr>
              <a:xfrm>
                <a:off x="4072714" y="2731703"/>
                <a:ext cx="0" cy="166338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8181FACF-7974-982B-5613-22DBCA8096C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2016035" y="3230183"/>
                <a:ext cx="0" cy="544786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7CB881E-6FB1-88EB-AEA1-12EE6829E3F9}"/>
                  </a:ext>
                </a:extLst>
              </p:cNvPr>
              <p:cNvCxnSpPr>
                <a:stCxn id="14" idx="2"/>
                <a:endCxn id="12" idx="0"/>
              </p:cNvCxnSpPr>
              <p:nvPr/>
            </p:nvCxnSpPr>
            <p:spPr>
              <a:xfrm>
                <a:off x="8739052" y="2229352"/>
                <a:ext cx="0" cy="243349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47E7F540-13A8-73A2-F0E4-F5448689B72F}"/>
                  </a:ext>
                </a:extLst>
              </p:cNvPr>
              <p:cNvCxnSpPr>
                <a:stCxn id="12" idx="2"/>
                <a:endCxn id="17" idx="0"/>
              </p:cNvCxnSpPr>
              <p:nvPr/>
            </p:nvCxnSpPr>
            <p:spPr>
              <a:xfrm>
                <a:off x="8739052" y="2804842"/>
                <a:ext cx="0" cy="243349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84433B16-C167-F4B3-C8A2-C6B7B6DE0BCD}"/>
                  </a:ext>
                </a:extLst>
              </p:cNvPr>
              <p:cNvCxnSpPr>
                <a:stCxn id="17" idx="2"/>
                <a:endCxn id="18" idx="0"/>
              </p:cNvCxnSpPr>
              <p:nvPr/>
            </p:nvCxnSpPr>
            <p:spPr>
              <a:xfrm>
                <a:off x="8739052" y="3380332"/>
                <a:ext cx="0" cy="243349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6B8871DE-2676-849C-D3AB-F17A40E25552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>
                <a:off x="8739052" y="3955822"/>
                <a:ext cx="0" cy="243349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09AB89DC-251D-F7D1-E724-42FBD8BE622C}"/>
                  </a:ext>
                </a:extLst>
              </p:cNvPr>
              <p:cNvCxnSpPr>
                <a:stCxn id="19" idx="2"/>
                <a:endCxn id="21" idx="0"/>
              </p:cNvCxnSpPr>
              <p:nvPr/>
            </p:nvCxnSpPr>
            <p:spPr>
              <a:xfrm>
                <a:off x="8739052" y="4531312"/>
                <a:ext cx="0" cy="243349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C078399C-3032-C689-D5F8-CE389D097206}"/>
                  </a:ext>
                </a:extLst>
              </p:cNvPr>
              <p:cNvCxnSpPr>
                <a:stCxn id="21" idx="2"/>
                <a:endCxn id="22" idx="0"/>
              </p:cNvCxnSpPr>
              <p:nvPr/>
            </p:nvCxnSpPr>
            <p:spPr>
              <a:xfrm>
                <a:off x="8739052" y="5179881"/>
                <a:ext cx="0" cy="243350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14EA0DCF-E245-B438-88F2-D62B9B590823}"/>
                  </a:ext>
                </a:extLst>
              </p:cNvPr>
              <p:cNvCxnSpPr>
                <a:stCxn id="22" idx="2"/>
                <a:endCxn id="12" idx="3"/>
              </p:cNvCxnSpPr>
              <p:nvPr/>
            </p:nvCxnSpPr>
            <p:spPr>
              <a:xfrm rot="5400000" flipH="1" flipV="1">
                <a:off x="7618357" y="3759466"/>
                <a:ext cx="3116600" cy="875211"/>
              </a:xfrm>
              <a:prstGeom prst="bentConnector4">
                <a:avLst>
                  <a:gd name="adj1" fmla="val -7335"/>
                  <a:gd name="adj2" fmla="val 152985"/>
                </a:avLst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847CA5D5-58B7-263D-51C3-9FC1B4940796}"/>
                  </a:ext>
                </a:extLst>
              </p:cNvPr>
              <p:cNvCxnSpPr>
                <a:stCxn id="21" idx="1"/>
                <a:endCxn id="10" idx="1"/>
              </p:cNvCxnSpPr>
              <p:nvPr/>
            </p:nvCxnSpPr>
            <p:spPr>
              <a:xfrm rot="10800000">
                <a:off x="1140825" y="3064113"/>
                <a:ext cx="6723017" cy="1913158"/>
              </a:xfrm>
              <a:prstGeom prst="bentConnector3">
                <a:avLst>
                  <a:gd name="adj1" fmla="val 105991"/>
                </a:avLst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85957B1D-4FCA-07C0-9A56-237ABEA45D05}"/>
                  </a:ext>
                </a:extLst>
              </p:cNvPr>
              <p:cNvCxnSpPr>
                <a:stCxn id="11" idx="3"/>
                <a:endCxn id="76" idx="1"/>
              </p:cNvCxnSpPr>
              <p:nvPr/>
            </p:nvCxnSpPr>
            <p:spPr>
              <a:xfrm>
                <a:off x="2891246" y="3941040"/>
                <a:ext cx="306257" cy="0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연결선: 꺾임 84">
                <a:extLst>
                  <a:ext uri="{FF2B5EF4-FFF2-40B4-BE49-F238E27FC236}">
                    <a16:creationId xmlns:a16="http://schemas.microsoft.com/office/drawing/2014/main" id="{6ED6D6B8-3CF9-6534-8901-1BB1B17FF64A}"/>
                  </a:ext>
                </a:extLst>
              </p:cNvPr>
              <p:cNvCxnSpPr>
                <a:stCxn id="9" idx="1"/>
                <a:endCxn id="10" idx="0"/>
              </p:cNvCxnSpPr>
              <p:nvPr/>
            </p:nvCxnSpPr>
            <p:spPr>
              <a:xfrm rot="10800000" flipV="1">
                <a:off x="2016035" y="2565632"/>
                <a:ext cx="1181468" cy="332409"/>
              </a:xfrm>
              <a:prstGeom prst="bentConnector2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연결선: 꺾임 86">
                <a:extLst>
                  <a:ext uri="{FF2B5EF4-FFF2-40B4-BE49-F238E27FC236}">
                    <a16:creationId xmlns:a16="http://schemas.microsoft.com/office/drawing/2014/main" id="{84FA85D0-9CF3-1A75-0750-EA8A71BC22CB}"/>
                  </a:ext>
                </a:extLst>
              </p:cNvPr>
              <p:cNvCxnSpPr>
                <a:stCxn id="9" idx="3"/>
                <a:endCxn id="63" idx="0"/>
              </p:cNvCxnSpPr>
              <p:nvPr/>
            </p:nvCxnSpPr>
            <p:spPr>
              <a:xfrm>
                <a:off x="4947925" y="2565633"/>
                <a:ext cx="1181469" cy="332409"/>
              </a:xfrm>
              <a:prstGeom prst="bentConnector2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7312BD14-6BA9-E58E-4DCD-D49FA1152D74}"/>
                  </a:ext>
                </a:extLst>
              </p:cNvPr>
              <p:cNvCxnSpPr>
                <a:stCxn id="62" idx="2"/>
                <a:endCxn id="76" idx="0"/>
              </p:cNvCxnSpPr>
              <p:nvPr/>
            </p:nvCxnSpPr>
            <p:spPr>
              <a:xfrm>
                <a:off x="4072714" y="3230182"/>
                <a:ext cx="0" cy="544787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D8CD57ED-F5A5-CE08-970C-032A3665F8C2}"/>
                  </a:ext>
                </a:extLst>
              </p:cNvPr>
              <p:cNvCxnSpPr>
                <a:stCxn id="63" idx="3"/>
                <a:endCxn id="17" idx="1"/>
              </p:cNvCxnSpPr>
              <p:nvPr/>
            </p:nvCxnSpPr>
            <p:spPr>
              <a:xfrm>
                <a:off x="7004605" y="3064113"/>
                <a:ext cx="859236" cy="150149"/>
              </a:xfrm>
              <a:prstGeom prst="straightConnector1">
                <a:avLst/>
              </a:prstGeom>
              <a:ln w="2159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883284D-169D-6FDA-6FF1-2E325D2BF0B3}"/>
              </a:ext>
            </a:extLst>
          </p:cNvPr>
          <p:cNvSpPr txBox="1"/>
          <p:nvPr/>
        </p:nvSpPr>
        <p:spPr>
          <a:xfrm>
            <a:off x="1748972" y="13518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DB </a:t>
            </a:r>
            <a:r>
              <a:rPr lang="ko-KR" altLang="en-US" dirty="0">
                <a:solidFill>
                  <a:schemeClr val="accent1"/>
                </a:solidFill>
              </a:rPr>
              <a:t>모듈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2C18DF5-591D-9ABC-BCE9-ECC1C1F0E248}"/>
              </a:ext>
            </a:extLst>
          </p:cNvPr>
          <p:cNvSpPr txBox="1"/>
          <p:nvPr/>
        </p:nvSpPr>
        <p:spPr>
          <a:xfrm>
            <a:off x="1636773" y="439298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알고리즘 모듈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B81EB87-EF1F-9432-B9B2-9E3E3A8F5BB7}"/>
              </a:ext>
            </a:extLst>
          </p:cNvPr>
          <p:cNvSpPr txBox="1"/>
          <p:nvPr/>
        </p:nvSpPr>
        <p:spPr>
          <a:xfrm>
            <a:off x="8359787" y="1351811"/>
            <a:ext cx="183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CAPTCHA UI </a:t>
            </a:r>
            <a:r>
              <a:rPr lang="ko-KR" altLang="en-US" dirty="0">
                <a:solidFill>
                  <a:schemeClr val="accent2"/>
                </a:solidFill>
              </a:rPr>
              <a:t>모듈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68BDF9B-F06A-B269-25D4-E1D1FDE84E81}"/>
              </a:ext>
            </a:extLst>
          </p:cNvPr>
          <p:cNvSpPr txBox="1"/>
          <p:nvPr/>
        </p:nvSpPr>
        <p:spPr>
          <a:xfrm>
            <a:off x="8392068" y="467268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793B8DD-7898-C2FB-C34F-0C08C6861AF0}"/>
              </a:ext>
            </a:extLst>
          </p:cNvPr>
          <p:cNvSpPr txBox="1"/>
          <p:nvPr/>
        </p:nvSpPr>
        <p:spPr>
          <a:xfrm>
            <a:off x="9093066" y="509074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 dirty="0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3AB54567-8D13-C86C-F181-03F84A01CEF5}"/>
              </a:ext>
            </a:extLst>
          </p:cNvPr>
          <p:cNvCxnSpPr>
            <a:cxnSpLocks/>
            <a:stCxn id="76" idx="2"/>
            <a:endCxn id="22" idx="1"/>
          </p:cNvCxnSpPr>
          <p:nvPr/>
        </p:nvCxnSpPr>
        <p:spPr>
          <a:xfrm rot="16200000" flipH="1">
            <a:off x="5927050" y="2952642"/>
            <a:ext cx="1482192" cy="3791127"/>
          </a:xfrm>
          <a:prstGeom prst="bentConnector2">
            <a:avLst/>
          </a:prstGeom>
          <a:ln w="2159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2FA0E34F-321F-96A3-FDE4-9A83905115E7}"/>
              </a:ext>
            </a:extLst>
          </p:cNvPr>
          <p:cNvCxnSpPr>
            <a:cxnSpLocks/>
            <a:stCxn id="11" idx="2"/>
            <a:endCxn id="19" idx="1"/>
          </p:cNvCxnSpPr>
          <p:nvPr/>
        </p:nvCxnSpPr>
        <p:spPr>
          <a:xfrm rot="16200000" flipH="1">
            <a:off x="5510741" y="1312273"/>
            <a:ext cx="258132" cy="5847806"/>
          </a:xfrm>
          <a:prstGeom prst="bentConnector2">
            <a:avLst/>
          </a:prstGeom>
          <a:ln w="2159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4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_2021_ppt">
  <a:themeElements>
    <a:clrScheme name="PIN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00000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in_2021_ppt" id="{EB83E558-6886-420A-92E9-8461A419A075}" vid="{3C2D6CF5-FF57-4EEC-AACE-B2656DF28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pin_2021_ppt</Template>
  <TotalTime>1379</TotalTime>
  <Words>620</Words>
  <Application>Microsoft Office PowerPoint</Application>
  <PresentationFormat>와이드스크린</PresentationFormat>
  <Paragraphs>189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HY헤드라인M</vt:lpstr>
      <vt:lpstr>맑은 고딕</vt:lpstr>
      <vt:lpstr>Arial</vt:lpstr>
      <vt:lpstr>Calibri</vt:lpstr>
      <vt:lpstr>pin_2021_ppt</vt:lpstr>
      <vt:lpstr>CAPTCHA 인증 시스템 구현</vt:lpstr>
      <vt:lpstr>목차</vt:lpstr>
      <vt:lpstr>개발 배경 및 목표</vt:lpstr>
      <vt:lpstr>개발 배경 및 목표</vt:lpstr>
      <vt:lpstr>진행 계획</vt:lpstr>
      <vt:lpstr>개발 내용</vt:lpstr>
      <vt:lpstr>개발에 사용된 기술</vt:lpstr>
      <vt:lpstr>개발 구조 (1/2)</vt:lpstr>
      <vt:lpstr>개발 구조 (2/2)</vt:lpstr>
      <vt:lpstr>개발 세부 내용</vt:lpstr>
      <vt:lpstr>개발 세부 내용</vt:lpstr>
      <vt:lpstr>개발 세부 내용</vt:lpstr>
      <vt:lpstr>개발 세부 내용</vt:lpstr>
      <vt:lpstr>시연</vt:lpstr>
      <vt:lpstr>시연 영상</vt:lpstr>
      <vt:lpstr>결론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김영현</dc:creator>
  <cp:lastModifiedBy>김어진</cp:lastModifiedBy>
  <cp:revision>126</cp:revision>
  <dcterms:created xsi:type="dcterms:W3CDTF">2022-04-01T01:27:21Z</dcterms:created>
  <dcterms:modified xsi:type="dcterms:W3CDTF">2023-12-10T09:31:35Z</dcterms:modified>
</cp:coreProperties>
</file>